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8" r:id="rId3"/>
  </p:sldMasterIdLst>
  <p:notesMasterIdLst>
    <p:notesMasterId r:id="rId27"/>
  </p:notesMasterIdLst>
  <p:sldIdLst>
    <p:sldId id="257" r:id="rId4"/>
    <p:sldId id="277" r:id="rId5"/>
    <p:sldId id="299" r:id="rId6"/>
    <p:sldId id="303" r:id="rId7"/>
    <p:sldId id="304" r:id="rId8"/>
    <p:sldId id="300" r:id="rId9"/>
    <p:sldId id="301" r:id="rId10"/>
    <p:sldId id="302" r:id="rId11"/>
    <p:sldId id="308" r:id="rId12"/>
    <p:sldId id="309" r:id="rId13"/>
    <p:sldId id="305" r:id="rId14"/>
    <p:sldId id="306" r:id="rId15"/>
    <p:sldId id="307" r:id="rId16"/>
    <p:sldId id="311" r:id="rId17"/>
    <p:sldId id="313" r:id="rId18"/>
    <p:sldId id="314" r:id="rId19"/>
    <p:sldId id="312" r:id="rId20"/>
    <p:sldId id="318" r:id="rId21"/>
    <p:sldId id="319" r:id="rId22"/>
    <p:sldId id="320" r:id="rId23"/>
    <p:sldId id="321" r:id="rId24"/>
    <p:sldId id="317" r:id="rId25"/>
    <p:sldId id="315" r:id="rId2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66"/>
    <a:srgbClr val="DDF6FF"/>
    <a:srgbClr val="BD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3" autoAdjust="0"/>
    <p:restoredTop sz="86391" autoAdjust="0"/>
  </p:normalViewPr>
  <p:slideViewPr>
    <p:cSldViewPr>
      <p:cViewPr varScale="1">
        <p:scale>
          <a:sx n="46" d="100"/>
          <a:sy n="46" d="100"/>
        </p:scale>
        <p:origin x="-68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5E5197-9F31-403E-916E-E9D27C8C6E28}" type="doc">
      <dgm:prSet loTypeId="urn:microsoft.com/office/officeart/2005/8/layout/cycle4#1" loCatId="cycle" qsTypeId="urn:microsoft.com/office/officeart/2005/8/quickstyle/3d1" qsCatId="3D" csTypeId="urn:microsoft.com/office/officeart/2005/8/colors/colorful1#1" csCatId="colorful" phldr="1"/>
      <dgm:spPr/>
      <dgm:t>
        <a:bodyPr/>
        <a:lstStyle/>
        <a:p>
          <a:endParaRPr lang="en-US"/>
        </a:p>
      </dgm:t>
    </dgm:pt>
    <dgm:pt modelId="{8DABE66D-815B-49E2-8451-C890CAC79255}">
      <dgm:prSet phldrT="[Text]"/>
      <dgm:spPr>
        <a:solidFill>
          <a:srgbClr val="FF0000"/>
        </a:solidFill>
      </dgm:spPr>
      <dgm:t>
        <a:bodyPr/>
        <a:lstStyle/>
        <a:p>
          <a:r>
            <a:rPr lang="en-US" i="1" dirty="0">
              <a:solidFill>
                <a:schemeClr val="bg2"/>
              </a:solidFill>
            </a:rPr>
            <a:t>Reflection</a:t>
          </a:r>
        </a:p>
      </dgm:t>
    </dgm:pt>
    <dgm:pt modelId="{1933FC82-1B28-4770-A8CD-65511D462E6E}" type="parTrans" cxnId="{E8FE470E-A0E2-428D-9D29-461D4756EA1F}">
      <dgm:prSet/>
      <dgm:spPr/>
      <dgm:t>
        <a:bodyPr/>
        <a:lstStyle/>
        <a:p>
          <a:endParaRPr lang="en-US"/>
        </a:p>
      </dgm:t>
    </dgm:pt>
    <dgm:pt modelId="{9D1EDB1A-AF02-4709-A810-12439796A2B4}" type="sibTrans" cxnId="{E8FE470E-A0E2-428D-9D29-461D4756EA1F}">
      <dgm:prSet/>
      <dgm:spPr/>
      <dgm:t>
        <a:bodyPr/>
        <a:lstStyle/>
        <a:p>
          <a:endParaRPr lang="en-US"/>
        </a:p>
      </dgm:t>
    </dgm:pt>
    <dgm:pt modelId="{79079EE3-1BB6-4795-BA19-306C5FB21ECC}">
      <dgm:prSet phldrT="[Text]"/>
      <dgm:spPr>
        <a:solidFill>
          <a:srgbClr val="03831B"/>
        </a:solidFill>
      </dgm:spPr>
      <dgm:t>
        <a:bodyPr/>
        <a:lstStyle/>
        <a:p>
          <a:r>
            <a:rPr lang="en-US" i="1" dirty="0">
              <a:solidFill>
                <a:schemeClr val="bg2"/>
              </a:solidFill>
            </a:rPr>
            <a:t>Relationship</a:t>
          </a:r>
        </a:p>
      </dgm:t>
    </dgm:pt>
    <dgm:pt modelId="{240FAABE-B8DC-490E-9B2E-4BC2706729EC}" type="parTrans" cxnId="{DD45547D-131A-4C92-A2E4-782C214346D1}">
      <dgm:prSet/>
      <dgm:spPr/>
      <dgm:t>
        <a:bodyPr/>
        <a:lstStyle/>
        <a:p>
          <a:endParaRPr lang="en-US"/>
        </a:p>
      </dgm:t>
    </dgm:pt>
    <dgm:pt modelId="{2C8CDAE6-C4E6-43D6-9A72-97B115BC9891}" type="sibTrans" cxnId="{DD45547D-131A-4C92-A2E4-782C214346D1}">
      <dgm:prSet/>
      <dgm:spPr/>
      <dgm:t>
        <a:bodyPr/>
        <a:lstStyle/>
        <a:p>
          <a:endParaRPr lang="en-US"/>
        </a:p>
      </dgm:t>
    </dgm:pt>
    <dgm:pt modelId="{262A280C-D440-4E66-BAAB-526D29D77B25}">
      <dgm:prSet phldrT="[Text]"/>
      <dgm:spPr>
        <a:solidFill>
          <a:srgbClr val="7030A0"/>
        </a:solidFill>
      </dgm:spPr>
      <dgm:t>
        <a:bodyPr/>
        <a:lstStyle/>
        <a:p>
          <a:r>
            <a:rPr lang="en-US" i="1" dirty="0">
              <a:solidFill>
                <a:schemeClr val="bg2"/>
              </a:solidFill>
            </a:rPr>
            <a:t>Preparation</a:t>
          </a:r>
        </a:p>
      </dgm:t>
    </dgm:pt>
    <dgm:pt modelId="{D2EC2E1B-EC29-4699-ADE0-A4216C5A9AA8}" type="parTrans" cxnId="{778A0CA6-B11B-481F-B019-52F6E95A4703}">
      <dgm:prSet/>
      <dgm:spPr/>
      <dgm:t>
        <a:bodyPr/>
        <a:lstStyle/>
        <a:p>
          <a:endParaRPr lang="en-US"/>
        </a:p>
      </dgm:t>
    </dgm:pt>
    <dgm:pt modelId="{3AACA4F9-9C58-4BED-9164-FE0BB307CF64}" type="sibTrans" cxnId="{778A0CA6-B11B-481F-B019-52F6E95A4703}">
      <dgm:prSet/>
      <dgm:spPr/>
      <dgm:t>
        <a:bodyPr/>
        <a:lstStyle/>
        <a:p>
          <a:endParaRPr lang="en-US"/>
        </a:p>
      </dgm:t>
    </dgm:pt>
    <dgm:pt modelId="{6E3007EA-AB36-4A09-8F1D-351029965A29}">
      <dgm:prSet phldrT="[Text]" custT="1"/>
      <dgm:spPr>
        <a:ln>
          <a:solidFill>
            <a:srgbClr val="7030A0"/>
          </a:solidFill>
        </a:ln>
      </dgm:spPr>
      <dgm:t>
        <a:bodyPr/>
        <a:lstStyle/>
        <a:p>
          <a:pPr algn="l"/>
          <a:r>
            <a:rPr lang="en-US" sz="1200" dirty="0">
              <a:solidFill>
                <a:schemeClr val="tx1"/>
              </a:solidFill>
            </a:rPr>
            <a:t>Provide Standard Training</a:t>
          </a:r>
        </a:p>
      </dgm:t>
    </dgm:pt>
    <dgm:pt modelId="{C7D64EC5-D1B7-4874-B852-E9469B191E65}" type="parTrans" cxnId="{2EBE34C9-B8CB-4025-B7E2-96C8AA561688}">
      <dgm:prSet/>
      <dgm:spPr/>
      <dgm:t>
        <a:bodyPr/>
        <a:lstStyle/>
        <a:p>
          <a:endParaRPr lang="en-US"/>
        </a:p>
      </dgm:t>
    </dgm:pt>
    <dgm:pt modelId="{F11E4253-4B15-4B86-9446-7F3B30F8136E}" type="sibTrans" cxnId="{2EBE34C9-B8CB-4025-B7E2-96C8AA561688}">
      <dgm:prSet/>
      <dgm:spPr/>
      <dgm:t>
        <a:bodyPr/>
        <a:lstStyle/>
        <a:p>
          <a:endParaRPr lang="en-US"/>
        </a:p>
      </dgm:t>
    </dgm:pt>
    <dgm:pt modelId="{FAF5E527-40F5-43A6-987A-6DC54274727B}">
      <dgm:prSet phldrT="[Text]" custT="1"/>
      <dgm:spPr>
        <a:ln>
          <a:solidFill>
            <a:srgbClr val="00B0F0"/>
          </a:solidFill>
        </a:ln>
      </dgm:spPr>
      <dgm:t>
        <a:bodyPr anchor="b"/>
        <a:lstStyle/>
        <a:p>
          <a:r>
            <a:rPr lang="en-US" sz="1200" dirty="0">
              <a:solidFill>
                <a:schemeClr val="tx1"/>
              </a:solidFill>
            </a:rPr>
            <a:t>Meet logistical needs </a:t>
          </a:r>
        </a:p>
      </dgm:t>
    </dgm:pt>
    <dgm:pt modelId="{6CA3811E-64BC-4597-9875-6783694C2B2B}" type="sibTrans" cxnId="{CC86AB8B-11D0-4087-8574-83ADACB2C8D4}">
      <dgm:prSet/>
      <dgm:spPr/>
      <dgm:t>
        <a:bodyPr/>
        <a:lstStyle/>
        <a:p>
          <a:endParaRPr lang="en-US"/>
        </a:p>
      </dgm:t>
    </dgm:pt>
    <dgm:pt modelId="{2968008C-83AF-4F21-9A9F-F6918EDA3008}" type="parTrans" cxnId="{CC86AB8B-11D0-4087-8574-83ADACB2C8D4}">
      <dgm:prSet/>
      <dgm:spPr/>
      <dgm:t>
        <a:bodyPr/>
        <a:lstStyle/>
        <a:p>
          <a:endParaRPr lang="en-US"/>
        </a:p>
      </dgm:t>
    </dgm:pt>
    <dgm:pt modelId="{5315709B-6938-4840-B522-D4DC2F1FA95C}">
      <dgm:prSet phldrT="[Text]"/>
      <dgm:spPr>
        <a:solidFill>
          <a:srgbClr val="00B0F0"/>
        </a:solidFill>
      </dgm:spPr>
      <dgm:t>
        <a:bodyPr/>
        <a:lstStyle/>
        <a:p>
          <a:r>
            <a:rPr lang="en-US" i="1" dirty="0">
              <a:solidFill>
                <a:schemeClr val="bg2"/>
              </a:solidFill>
            </a:rPr>
            <a:t>Support</a:t>
          </a:r>
        </a:p>
      </dgm:t>
    </dgm:pt>
    <dgm:pt modelId="{621DD078-AB46-4496-9601-0F57DD71CEBD}" type="sibTrans" cxnId="{DCFC546B-92BD-4AB3-9308-FE4C342C7188}">
      <dgm:prSet/>
      <dgm:spPr/>
      <dgm:t>
        <a:bodyPr/>
        <a:lstStyle/>
        <a:p>
          <a:endParaRPr lang="en-US"/>
        </a:p>
      </dgm:t>
    </dgm:pt>
    <dgm:pt modelId="{7A8BBFB9-1827-42CA-A5E0-DF13146DF51B}" type="parTrans" cxnId="{DCFC546B-92BD-4AB3-9308-FE4C342C7188}">
      <dgm:prSet/>
      <dgm:spPr/>
      <dgm:t>
        <a:bodyPr/>
        <a:lstStyle/>
        <a:p>
          <a:endParaRPr lang="en-US"/>
        </a:p>
      </dgm:t>
    </dgm:pt>
    <dgm:pt modelId="{22C3885C-EE4D-4D3B-8932-14F158251F94}">
      <dgm:prSet phldrT="[Text]" custT="1"/>
      <dgm:spPr>
        <a:ln>
          <a:solidFill>
            <a:srgbClr val="03831B"/>
          </a:solidFill>
        </a:ln>
      </dgm:spPr>
      <dgm:t>
        <a:bodyPr/>
        <a:lstStyle/>
        <a:p>
          <a:r>
            <a:rPr lang="en-US" sz="1200" dirty="0">
              <a:solidFill>
                <a:schemeClr val="tx1"/>
              </a:solidFill>
            </a:rPr>
            <a:t>Establish Trust &amp; Rapport</a:t>
          </a:r>
        </a:p>
      </dgm:t>
    </dgm:pt>
    <dgm:pt modelId="{397CAE1F-32FB-4CD1-85F7-6FF2CF263188}" type="parTrans" cxnId="{B641250F-64D0-4DF7-B95D-E936EFE9D99F}">
      <dgm:prSet/>
      <dgm:spPr/>
      <dgm:t>
        <a:bodyPr/>
        <a:lstStyle/>
        <a:p>
          <a:endParaRPr lang="en-US"/>
        </a:p>
      </dgm:t>
    </dgm:pt>
    <dgm:pt modelId="{E3A0EE46-0548-4DE2-BE59-1CDE23C8A4D6}" type="sibTrans" cxnId="{B641250F-64D0-4DF7-B95D-E936EFE9D99F}">
      <dgm:prSet/>
      <dgm:spPr/>
      <dgm:t>
        <a:bodyPr/>
        <a:lstStyle/>
        <a:p>
          <a:endParaRPr lang="en-US"/>
        </a:p>
      </dgm:t>
    </dgm:pt>
    <dgm:pt modelId="{4FF2AA3C-0D61-4E32-A99D-00D57567D41D}">
      <dgm:prSet custT="1"/>
      <dgm:spPr>
        <a:ln>
          <a:solidFill>
            <a:srgbClr val="03831B"/>
          </a:solidFill>
        </a:ln>
      </dgm:spPr>
      <dgm:t>
        <a:bodyPr/>
        <a:lstStyle/>
        <a:p>
          <a:r>
            <a:rPr lang="en-US" sz="1200" dirty="0">
              <a:solidFill>
                <a:schemeClr val="tx1"/>
              </a:solidFill>
            </a:rPr>
            <a:t>Identify Trauma Triggers</a:t>
          </a:r>
        </a:p>
      </dgm:t>
    </dgm:pt>
    <dgm:pt modelId="{096F6948-4430-40F3-9D33-B6C85ADAFFE2}" type="parTrans" cxnId="{93AB8E57-6459-4636-9AE0-A0878E919850}">
      <dgm:prSet/>
      <dgm:spPr/>
      <dgm:t>
        <a:bodyPr/>
        <a:lstStyle/>
        <a:p>
          <a:endParaRPr lang="en-US"/>
        </a:p>
      </dgm:t>
    </dgm:pt>
    <dgm:pt modelId="{45E884F6-79C3-413B-A19E-4CBB784424D1}" type="sibTrans" cxnId="{93AB8E57-6459-4636-9AE0-A0878E919850}">
      <dgm:prSet/>
      <dgm:spPr/>
      <dgm:t>
        <a:bodyPr/>
        <a:lstStyle/>
        <a:p>
          <a:endParaRPr lang="en-US"/>
        </a:p>
      </dgm:t>
    </dgm:pt>
    <dgm:pt modelId="{687F8D1F-35A7-413B-A04B-9BC98B4A311F}">
      <dgm:prSet custT="1"/>
      <dgm:spPr>
        <a:ln>
          <a:solidFill>
            <a:srgbClr val="03831B"/>
          </a:solidFill>
        </a:ln>
      </dgm:spPr>
      <dgm:t>
        <a:bodyPr/>
        <a:lstStyle/>
        <a:p>
          <a:r>
            <a:rPr lang="en-US" sz="1200" dirty="0">
              <a:solidFill>
                <a:schemeClr val="tx1"/>
              </a:solidFill>
            </a:rPr>
            <a:t>Develop a Safety Plan</a:t>
          </a:r>
        </a:p>
      </dgm:t>
    </dgm:pt>
    <dgm:pt modelId="{6FFC8838-6A0C-4ACC-A59F-6898D3B60726}" type="parTrans" cxnId="{BC64C3A3-56C6-41A3-90F9-B40CD1ADF23D}">
      <dgm:prSet/>
      <dgm:spPr/>
      <dgm:t>
        <a:bodyPr/>
        <a:lstStyle/>
        <a:p>
          <a:endParaRPr lang="en-US"/>
        </a:p>
      </dgm:t>
    </dgm:pt>
    <dgm:pt modelId="{6E97BF68-3E8D-4D19-BD54-E9D4F72C4410}" type="sibTrans" cxnId="{BC64C3A3-56C6-41A3-90F9-B40CD1ADF23D}">
      <dgm:prSet/>
      <dgm:spPr/>
      <dgm:t>
        <a:bodyPr/>
        <a:lstStyle/>
        <a:p>
          <a:endParaRPr lang="en-US"/>
        </a:p>
      </dgm:t>
    </dgm:pt>
    <dgm:pt modelId="{968252B4-2030-4495-9775-F7C6D2B30CAD}">
      <dgm:prSet phldrT="[Text]" custT="1"/>
      <dgm:spPr>
        <a:ln>
          <a:solidFill>
            <a:srgbClr val="7030A0"/>
          </a:solidFill>
        </a:ln>
      </dgm:spPr>
      <dgm:t>
        <a:bodyPr/>
        <a:lstStyle/>
        <a:p>
          <a:r>
            <a:rPr lang="en-US" sz="1200" dirty="0">
              <a:solidFill>
                <a:schemeClr val="tx1"/>
              </a:solidFill>
            </a:rPr>
            <a:t>Target the Task</a:t>
          </a:r>
        </a:p>
      </dgm:t>
    </dgm:pt>
    <dgm:pt modelId="{B51648C8-C9E6-4B0B-93FD-3A98C8050BAA}" type="parTrans" cxnId="{ADFBE146-3B66-4CA2-BB45-67792636F456}">
      <dgm:prSet/>
      <dgm:spPr/>
      <dgm:t>
        <a:bodyPr/>
        <a:lstStyle/>
        <a:p>
          <a:endParaRPr lang="en-US"/>
        </a:p>
      </dgm:t>
    </dgm:pt>
    <dgm:pt modelId="{D3E3A8A6-F627-40F6-9D38-ED7256A34E3B}" type="sibTrans" cxnId="{ADFBE146-3B66-4CA2-BB45-67792636F456}">
      <dgm:prSet/>
      <dgm:spPr/>
      <dgm:t>
        <a:bodyPr/>
        <a:lstStyle/>
        <a:p>
          <a:endParaRPr lang="en-US"/>
        </a:p>
      </dgm:t>
    </dgm:pt>
    <dgm:pt modelId="{3D7A6FC6-09C3-449B-8756-6C355F9236D9}">
      <dgm:prSet phldrT="[Text]" custT="1"/>
      <dgm:spPr>
        <a:ln>
          <a:solidFill>
            <a:srgbClr val="7030A0"/>
          </a:solidFill>
        </a:ln>
      </dgm:spPr>
      <dgm:t>
        <a:bodyPr/>
        <a:lstStyle/>
        <a:p>
          <a:r>
            <a:rPr lang="en-US" sz="1200" dirty="0">
              <a:solidFill>
                <a:schemeClr val="tx1"/>
              </a:solidFill>
            </a:rPr>
            <a:t>Practice new skills</a:t>
          </a:r>
        </a:p>
      </dgm:t>
    </dgm:pt>
    <dgm:pt modelId="{127D069D-14B9-48EA-BB8F-3DA96DA618A7}" type="parTrans" cxnId="{8A598DAF-4C45-46E0-999B-63AF7FF5BFB9}">
      <dgm:prSet/>
      <dgm:spPr/>
      <dgm:t>
        <a:bodyPr/>
        <a:lstStyle/>
        <a:p>
          <a:endParaRPr lang="en-US"/>
        </a:p>
      </dgm:t>
    </dgm:pt>
    <dgm:pt modelId="{9778E8A7-8D41-40DF-A5DB-7FB2CC0B5D26}" type="sibTrans" cxnId="{8A598DAF-4C45-46E0-999B-63AF7FF5BFB9}">
      <dgm:prSet/>
      <dgm:spPr/>
      <dgm:t>
        <a:bodyPr/>
        <a:lstStyle/>
        <a:p>
          <a:endParaRPr lang="en-US"/>
        </a:p>
      </dgm:t>
    </dgm:pt>
    <dgm:pt modelId="{23198E5C-53ED-43BA-B94F-2CDBB37A6B27}">
      <dgm:prSet custT="1"/>
      <dgm:spPr>
        <a:ln>
          <a:solidFill>
            <a:srgbClr val="FF0000"/>
          </a:solidFill>
        </a:ln>
      </dgm:spPr>
      <dgm:t>
        <a:bodyPr/>
        <a:lstStyle/>
        <a:p>
          <a:r>
            <a:rPr lang="en-US" sz="1200" dirty="0">
              <a:solidFill>
                <a:schemeClr val="tx1"/>
              </a:solidFill>
            </a:rPr>
            <a:t>Process/Debrief</a:t>
          </a:r>
        </a:p>
      </dgm:t>
    </dgm:pt>
    <dgm:pt modelId="{5C695F24-2632-49BE-9D31-3BEE13D6AE86}" type="parTrans" cxnId="{37880823-3F16-4C50-ADD7-BBACEC6AC56D}">
      <dgm:prSet/>
      <dgm:spPr/>
      <dgm:t>
        <a:bodyPr/>
        <a:lstStyle/>
        <a:p>
          <a:endParaRPr lang="en-US"/>
        </a:p>
      </dgm:t>
    </dgm:pt>
    <dgm:pt modelId="{D0ED93E0-5ADF-41C0-AD8B-BA447F6F66E3}" type="sibTrans" cxnId="{37880823-3F16-4C50-ADD7-BBACEC6AC56D}">
      <dgm:prSet/>
      <dgm:spPr/>
      <dgm:t>
        <a:bodyPr/>
        <a:lstStyle/>
        <a:p>
          <a:endParaRPr lang="en-US"/>
        </a:p>
      </dgm:t>
    </dgm:pt>
    <dgm:pt modelId="{2ECC6D7F-2A5E-4959-B0AC-389E28AC5A0B}">
      <dgm:prSet custT="1"/>
      <dgm:spPr>
        <a:ln>
          <a:solidFill>
            <a:srgbClr val="FF0000"/>
          </a:solidFill>
        </a:ln>
      </dgm:spPr>
      <dgm:t>
        <a:bodyPr/>
        <a:lstStyle/>
        <a:p>
          <a:r>
            <a:rPr lang="en-US" sz="1200" dirty="0">
              <a:solidFill>
                <a:schemeClr val="tx1"/>
              </a:solidFill>
            </a:rPr>
            <a:t>Assess trauma triggers</a:t>
          </a:r>
        </a:p>
      </dgm:t>
    </dgm:pt>
    <dgm:pt modelId="{CA80D3E3-FC31-41A8-8FD2-4D0A0707867D}" type="parTrans" cxnId="{460E8EC3-9BBC-41DF-9C7E-E7CEBBC2EEA2}">
      <dgm:prSet/>
      <dgm:spPr/>
      <dgm:t>
        <a:bodyPr/>
        <a:lstStyle/>
        <a:p>
          <a:endParaRPr lang="en-US"/>
        </a:p>
      </dgm:t>
    </dgm:pt>
    <dgm:pt modelId="{B06A5E01-12AC-4C83-A897-3121EFF11566}" type="sibTrans" cxnId="{460E8EC3-9BBC-41DF-9C7E-E7CEBBC2EEA2}">
      <dgm:prSet/>
      <dgm:spPr/>
      <dgm:t>
        <a:bodyPr/>
        <a:lstStyle/>
        <a:p>
          <a:endParaRPr lang="en-US"/>
        </a:p>
      </dgm:t>
    </dgm:pt>
    <dgm:pt modelId="{8E4BDB85-76C2-4ACE-8732-35DEB303EF6F}">
      <dgm:prSet custT="1"/>
      <dgm:spPr>
        <a:ln>
          <a:solidFill>
            <a:srgbClr val="FF0000"/>
          </a:solidFill>
        </a:ln>
      </dgm:spPr>
      <dgm:t>
        <a:bodyPr/>
        <a:lstStyle/>
        <a:p>
          <a:r>
            <a:rPr lang="en-US" sz="1200" dirty="0">
              <a:solidFill>
                <a:schemeClr val="tx1"/>
              </a:solidFill>
            </a:rPr>
            <a:t>Develop Personal and Professional skills</a:t>
          </a:r>
        </a:p>
      </dgm:t>
    </dgm:pt>
    <dgm:pt modelId="{B3A004B9-C8B3-40C3-888E-E7D999B5E22C}" type="parTrans" cxnId="{0D2A0F99-F933-40E2-9903-0BC90ADC8880}">
      <dgm:prSet/>
      <dgm:spPr/>
      <dgm:t>
        <a:bodyPr/>
        <a:lstStyle/>
        <a:p>
          <a:endParaRPr lang="en-US"/>
        </a:p>
      </dgm:t>
    </dgm:pt>
    <dgm:pt modelId="{B875038C-B1F3-42FA-A758-BE4BC06DB127}" type="sibTrans" cxnId="{0D2A0F99-F933-40E2-9903-0BC90ADC8880}">
      <dgm:prSet/>
      <dgm:spPr/>
      <dgm:t>
        <a:bodyPr/>
        <a:lstStyle/>
        <a:p>
          <a:endParaRPr lang="en-US"/>
        </a:p>
      </dgm:t>
    </dgm:pt>
    <dgm:pt modelId="{5FEC1F17-7D6A-442B-B54D-B2DBBE1CE8A7}">
      <dgm:prSet phldrT="[Text]" custT="1"/>
      <dgm:spPr>
        <a:ln>
          <a:solidFill>
            <a:srgbClr val="00B0F0"/>
          </a:solidFill>
        </a:ln>
      </dgm:spPr>
      <dgm:t>
        <a:bodyPr anchor="b"/>
        <a:lstStyle/>
        <a:p>
          <a:r>
            <a:rPr lang="en-US" sz="1200" dirty="0">
              <a:solidFill>
                <a:schemeClr val="tx1"/>
              </a:solidFill>
            </a:rPr>
            <a:t>Assess  strengths, needs, and </a:t>
          </a:r>
          <a:r>
            <a:rPr lang="en-US" sz="1200" dirty="0" smtClean="0">
              <a:solidFill>
                <a:schemeClr val="tx1"/>
              </a:solidFill>
            </a:rPr>
            <a:t>situation</a:t>
          </a:r>
          <a:endParaRPr lang="en-US" sz="1200" dirty="0">
            <a:solidFill>
              <a:schemeClr val="tx1"/>
            </a:solidFill>
          </a:endParaRPr>
        </a:p>
      </dgm:t>
    </dgm:pt>
    <dgm:pt modelId="{B39553CD-D04D-4F01-9EB6-556BC7505ACB}" type="parTrans" cxnId="{B15F09D1-E26B-4207-AB46-62B2C4A80A6C}">
      <dgm:prSet/>
      <dgm:spPr/>
      <dgm:t>
        <a:bodyPr/>
        <a:lstStyle/>
        <a:p>
          <a:endParaRPr lang="en-US"/>
        </a:p>
      </dgm:t>
    </dgm:pt>
    <dgm:pt modelId="{106A5CCF-F1FA-4930-9593-67CEC4830264}" type="sibTrans" cxnId="{B15F09D1-E26B-4207-AB46-62B2C4A80A6C}">
      <dgm:prSet/>
      <dgm:spPr/>
      <dgm:t>
        <a:bodyPr/>
        <a:lstStyle/>
        <a:p>
          <a:endParaRPr lang="en-US"/>
        </a:p>
      </dgm:t>
    </dgm:pt>
    <dgm:pt modelId="{991CDA65-20B8-44E1-A585-D0B729246355}">
      <dgm:prSet phldrT="[Text]" custT="1"/>
      <dgm:spPr>
        <a:ln>
          <a:solidFill>
            <a:srgbClr val="00B0F0"/>
          </a:solidFill>
        </a:ln>
      </dgm:spPr>
      <dgm:t>
        <a:bodyPr anchor="b"/>
        <a:lstStyle/>
        <a:p>
          <a:r>
            <a:rPr lang="en-US" sz="1200" dirty="0">
              <a:solidFill>
                <a:schemeClr val="tx1"/>
              </a:solidFill>
            </a:rPr>
            <a:t>Check in</a:t>
          </a:r>
        </a:p>
      </dgm:t>
    </dgm:pt>
    <dgm:pt modelId="{F3A6E62D-962E-41C9-A98B-EFE5C995F5C2}" type="parTrans" cxnId="{B10E9EE7-FBF3-4435-844A-4AF16EA089A5}">
      <dgm:prSet/>
      <dgm:spPr/>
      <dgm:t>
        <a:bodyPr/>
        <a:lstStyle/>
        <a:p>
          <a:endParaRPr lang="en-US"/>
        </a:p>
      </dgm:t>
    </dgm:pt>
    <dgm:pt modelId="{783BFDB2-FB27-4913-9863-4D96DB15ADB6}" type="sibTrans" cxnId="{B10E9EE7-FBF3-4435-844A-4AF16EA089A5}">
      <dgm:prSet/>
      <dgm:spPr/>
      <dgm:t>
        <a:bodyPr/>
        <a:lstStyle/>
        <a:p>
          <a:endParaRPr lang="en-US"/>
        </a:p>
      </dgm:t>
    </dgm:pt>
    <dgm:pt modelId="{AAD874F0-160D-42DA-85B7-7E6D66F2445D}" type="pres">
      <dgm:prSet presAssocID="{3E5E5197-9F31-403E-916E-E9D27C8C6E28}" presName="cycleMatrixDiagram" presStyleCnt="0">
        <dgm:presLayoutVars>
          <dgm:chMax val="1"/>
          <dgm:dir/>
          <dgm:animLvl val="lvl"/>
          <dgm:resizeHandles val="exact"/>
        </dgm:presLayoutVars>
      </dgm:prSet>
      <dgm:spPr/>
      <dgm:t>
        <a:bodyPr/>
        <a:lstStyle/>
        <a:p>
          <a:endParaRPr lang="en-US"/>
        </a:p>
      </dgm:t>
    </dgm:pt>
    <dgm:pt modelId="{871C2313-2B98-48AF-AF65-1E53FFFA60C7}" type="pres">
      <dgm:prSet presAssocID="{3E5E5197-9F31-403E-916E-E9D27C8C6E28}" presName="children" presStyleCnt="0"/>
      <dgm:spPr/>
    </dgm:pt>
    <dgm:pt modelId="{6D46C501-B0E5-40EC-A32E-FE1D3F57BA00}" type="pres">
      <dgm:prSet presAssocID="{3E5E5197-9F31-403E-916E-E9D27C8C6E28}" presName="child1group" presStyleCnt="0"/>
      <dgm:spPr/>
    </dgm:pt>
    <dgm:pt modelId="{94C0DD7E-E25F-4126-8F92-D15A086AE8B1}" type="pres">
      <dgm:prSet presAssocID="{3E5E5197-9F31-403E-916E-E9D27C8C6E28}" presName="child1" presStyleLbl="bgAcc1" presStyleIdx="0" presStyleCnt="4" custLinFactNeighborY="-11794"/>
      <dgm:spPr/>
      <dgm:t>
        <a:bodyPr/>
        <a:lstStyle/>
        <a:p>
          <a:endParaRPr lang="en-US"/>
        </a:p>
      </dgm:t>
    </dgm:pt>
    <dgm:pt modelId="{A91AFFE3-DE81-4079-A62E-CE5E7F39D955}" type="pres">
      <dgm:prSet presAssocID="{3E5E5197-9F31-403E-916E-E9D27C8C6E28}" presName="child1Text" presStyleLbl="bgAcc1" presStyleIdx="0" presStyleCnt="4">
        <dgm:presLayoutVars>
          <dgm:bulletEnabled val="1"/>
        </dgm:presLayoutVars>
      </dgm:prSet>
      <dgm:spPr/>
      <dgm:t>
        <a:bodyPr/>
        <a:lstStyle/>
        <a:p>
          <a:endParaRPr lang="en-US"/>
        </a:p>
      </dgm:t>
    </dgm:pt>
    <dgm:pt modelId="{7BBBF3DB-BE88-47E1-83E9-9F54C0CEEE86}" type="pres">
      <dgm:prSet presAssocID="{3E5E5197-9F31-403E-916E-E9D27C8C6E28}" presName="child2group" presStyleCnt="0"/>
      <dgm:spPr/>
    </dgm:pt>
    <dgm:pt modelId="{FDFE427C-43B4-438E-A258-064EC8C18721}" type="pres">
      <dgm:prSet presAssocID="{3E5E5197-9F31-403E-916E-E9D27C8C6E28}" presName="child2" presStyleLbl="bgAcc1" presStyleIdx="1" presStyleCnt="4" custLinFactNeighborX="4740"/>
      <dgm:spPr/>
      <dgm:t>
        <a:bodyPr/>
        <a:lstStyle/>
        <a:p>
          <a:endParaRPr lang="en-US"/>
        </a:p>
      </dgm:t>
    </dgm:pt>
    <dgm:pt modelId="{F01A6250-49A6-4F98-8A7E-FB781B72756A}" type="pres">
      <dgm:prSet presAssocID="{3E5E5197-9F31-403E-916E-E9D27C8C6E28}" presName="child2Text" presStyleLbl="bgAcc1" presStyleIdx="1" presStyleCnt="4">
        <dgm:presLayoutVars>
          <dgm:bulletEnabled val="1"/>
        </dgm:presLayoutVars>
      </dgm:prSet>
      <dgm:spPr/>
      <dgm:t>
        <a:bodyPr/>
        <a:lstStyle/>
        <a:p>
          <a:endParaRPr lang="en-US"/>
        </a:p>
      </dgm:t>
    </dgm:pt>
    <dgm:pt modelId="{CEC198DD-2C58-4230-855D-2F87D4571C21}" type="pres">
      <dgm:prSet presAssocID="{3E5E5197-9F31-403E-916E-E9D27C8C6E28}" presName="child3group" presStyleCnt="0"/>
      <dgm:spPr/>
    </dgm:pt>
    <dgm:pt modelId="{428D242E-290B-435B-B460-49BE9AC90571}" type="pres">
      <dgm:prSet presAssocID="{3E5E5197-9F31-403E-916E-E9D27C8C6E28}" presName="child3" presStyleLbl="bgAcc1" presStyleIdx="2" presStyleCnt="4" custLinFactNeighborX="13804" custLinFactNeighborY="2052"/>
      <dgm:spPr/>
      <dgm:t>
        <a:bodyPr/>
        <a:lstStyle/>
        <a:p>
          <a:endParaRPr lang="en-US"/>
        </a:p>
      </dgm:t>
    </dgm:pt>
    <dgm:pt modelId="{1FAA9F5E-FF41-4585-87EF-3BB24A2EEA13}" type="pres">
      <dgm:prSet presAssocID="{3E5E5197-9F31-403E-916E-E9D27C8C6E28}" presName="child3Text" presStyleLbl="bgAcc1" presStyleIdx="2" presStyleCnt="4">
        <dgm:presLayoutVars>
          <dgm:bulletEnabled val="1"/>
        </dgm:presLayoutVars>
      </dgm:prSet>
      <dgm:spPr/>
      <dgm:t>
        <a:bodyPr/>
        <a:lstStyle/>
        <a:p>
          <a:endParaRPr lang="en-US"/>
        </a:p>
      </dgm:t>
    </dgm:pt>
    <dgm:pt modelId="{B1AA7B93-4201-4D6A-852F-4CF171684CFC}" type="pres">
      <dgm:prSet presAssocID="{3E5E5197-9F31-403E-916E-E9D27C8C6E28}" presName="child4group" presStyleCnt="0"/>
      <dgm:spPr/>
    </dgm:pt>
    <dgm:pt modelId="{05FA5BA4-5095-4BFB-AB1C-9244D4E315B4}" type="pres">
      <dgm:prSet presAssocID="{3E5E5197-9F31-403E-916E-E9D27C8C6E28}" presName="child4" presStyleLbl="bgAcc1" presStyleIdx="3" presStyleCnt="4" custLinFactNeighborY="9829"/>
      <dgm:spPr/>
      <dgm:t>
        <a:bodyPr/>
        <a:lstStyle/>
        <a:p>
          <a:endParaRPr lang="en-US"/>
        </a:p>
      </dgm:t>
    </dgm:pt>
    <dgm:pt modelId="{94EBD851-40D8-494F-87F4-686E8D1BA56F}" type="pres">
      <dgm:prSet presAssocID="{3E5E5197-9F31-403E-916E-E9D27C8C6E28}" presName="child4Text" presStyleLbl="bgAcc1" presStyleIdx="3" presStyleCnt="4">
        <dgm:presLayoutVars>
          <dgm:bulletEnabled val="1"/>
        </dgm:presLayoutVars>
      </dgm:prSet>
      <dgm:spPr/>
      <dgm:t>
        <a:bodyPr/>
        <a:lstStyle/>
        <a:p>
          <a:endParaRPr lang="en-US"/>
        </a:p>
      </dgm:t>
    </dgm:pt>
    <dgm:pt modelId="{C746B992-53EB-4C00-9546-533641C24E42}" type="pres">
      <dgm:prSet presAssocID="{3E5E5197-9F31-403E-916E-E9D27C8C6E28}" presName="childPlaceholder" presStyleCnt="0"/>
      <dgm:spPr/>
    </dgm:pt>
    <dgm:pt modelId="{A7386459-A974-4D30-B3DD-543336F7DD5E}" type="pres">
      <dgm:prSet presAssocID="{3E5E5197-9F31-403E-916E-E9D27C8C6E28}" presName="circle" presStyleCnt="0"/>
      <dgm:spPr/>
    </dgm:pt>
    <dgm:pt modelId="{62E41D37-A21A-4388-A5B3-4FB25A9812B9}" type="pres">
      <dgm:prSet presAssocID="{3E5E5197-9F31-403E-916E-E9D27C8C6E28}" presName="quadrant1" presStyleLbl="node1" presStyleIdx="0" presStyleCnt="4">
        <dgm:presLayoutVars>
          <dgm:chMax val="1"/>
          <dgm:bulletEnabled val="1"/>
        </dgm:presLayoutVars>
      </dgm:prSet>
      <dgm:spPr/>
      <dgm:t>
        <a:bodyPr/>
        <a:lstStyle/>
        <a:p>
          <a:endParaRPr lang="en-US"/>
        </a:p>
      </dgm:t>
    </dgm:pt>
    <dgm:pt modelId="{9D41B4F8-4363-4607-AC5F-68F7ADC4EE2D}" type="pres">
      <dgm:prSet presAssocID="{3E5E5197-9F31-403E-916E-E9D27C8C6E28}" presName="quadrant2" presStyleLbl="node1" presStyleIdx="1" presStyleCnt="4">
        <dgm:presLayoutVars>
          <dgm:chMax val="1"/>
          <dgm:bulletEnabled val="1"/>
        </dgm:presLayoutVars>
      </dgm:prSet>
      <dgm:spPr/>
      <dgm:t>
        <a:bodyPr/>
        <a:lstStyle/>
        <a:p>
          <a:endParaRPr lang="en-US"/>
        </a:p>
      </dgm:t>
    </dgm:pt>
    <dgm:pt modelId="{9B1F42A7-C9A4-4219-8162-1FFC5C4A934B}" type="pres">
      <dgm:prSet presAssocID="{3E5E5197-9F31-403E-916E-E9D27C8C6E28}" presName="quadrant3" presStyleLbl="node1" presStyleIdx="2" presStyleCnt="4">
        <dgm:presLayoutVars>
          <dgm:chMax val="1"/>
          <dgm:bulletEnabled val="1"/>
        </dgm:presLayoutVars>
      </dgm:prSet>
      <dgm:spPr/>
      <dgm:t>
        <a:bodyPr/>
        <a:lstStyle/>
        <a:p>
          <a:endParaRPr lang="en-US"/>
        </a:p>
      </dgm:t>
    </dgm:pt>
    <dgm:pt modelId="{86F3ADF1-42D2-4783-B9F9-24ACD7918662}" type="pres">
      <dgm:prSet presAssocID="{3E5E5197-9F31-403E-916E-E9D27C8C6E28}" presName="quadrant4" presStyleLbl="node1" presStyleIdx="3" presStyleCnt="4">
        <dgm:presLayoutVars>
          <dgm:chMax val="1"/>
          <dgm:bulletEnabled val="1"/>
        </dgm:presLayoutVars>
      </dgm:prSet>
      <dgm:spPr/>
      <dgm:t>
        <a:bodyPr/>
        <a:lstStyle/>
        <a:p>
          <a:endParaRPr lang="en-US"/>
        </a:p>
      </dgm:t>
    </dgm:pt>
    <dgm:pt modelId="{72C2676B-E313-41AE-A461-F97EC1BE8254}" type="pres">
      <dgm:prSet presAssocID="{3E5E5197-9F31-403E-916E-E9D27C8C6E28}" presName="quadrantPlaceholder" presStyleCnt="0"/>
      <dgm:spPr/>
    </dgm:pt>
    <dgm:pt modelId="{B69502DE-2F5A-4243-A897-C5DB7668569F}" type="pres">
      <dgm:prSet presAssocID="{3E5E5197-9F31-403E-916E-E9D27C8C6E28}" presName="center1" presStyleLbl="fgShp" presStyleIdx="0" presStyleCnt="2" custAng="5400000" custLinFactNeighborX="19635" custLinFactNeighborY="1613"/>
      <dgm:spPr/>
    </dgm:pt>
    <dgm:pt modelId="{14A9987F-B26C-4B88-A1D9-A6A6396D36C0}" type="pres">
      <dgm:prSet presAssocID="{3E5E5197-9F31-403E-916E-E9D27C8C6E28}" presName="center2" presStyleLbl="fgShp" presStyleIdx="1" presStyleCnt="2" custAng="5400000" custLinFactNeighborX="-16830" custLinFactNeighborY="-37097"/>
      <dgm:spPr/>
    </dgm:pt>
  </dgm:ptLst>
  <dgm:cxnLst>
    <dgm:cxn modelId="{E6BAC8D6-E721-4293-976C-68B03C023941}" type="presOf" srcId="{2ECC6D7F-2A5E-4959-B0AC-389E28AC5A0B}" destId="{94C0DD7E-E25F-4126-8F92-D15A086AE8B1}" srcOrd="0" destOrd="1" presId="urn:microsoft.com/office/officeart/2005/8/layout/cycle4#1"/>
    <dgm:cxn modelId="{965466FE-F9E3-4A3B-A170-A09C684F8D24}" type="presOf" srcId="{FAF5E527-40F5-43A6-987A-6DC54274727B}" destId="{05FA5BA4-5095-4BFB-AB1C-9244D4E315B4}" srcOrd="0" destOrd="0" presId="urn:microsoft.com/office/officeart/2005/8/layout/cycle4#1"/>
    <dgm:cxn modelId="{ED490EA6-9FCF-4373-925D-EF3AB67D0740}" type="presOf" srcId="{22C3885C-EE4D-4D3B-8932-14F158251F94}" destId="{FDFE427C-43B4-438E-A258-064EC8C18721}" srcOrd="0" destOrd="0" presId="urn:microsoft.com/office/officeart/2005/8/layout/cycle4#1"/>
    <dgm:cxn modelId="{CC86AB8B-11D0-4087-8574-83ADACB2C8D4}" srcId="{5315709B-6938-4840-B522-D4DC2F1FA95C}" destId="{FAF5E527-40F5-43A6-987A-6DC54274727B}" srcOrd="0" destOrd="0" parTransId="{2968008C-83AF-4F21-9A9F-F6918EDA3008}" sibTransId="{6CA3811E-64BC-4597-9875-6783694C2B2B}"/>
    <dgm:cxn modelId="{D432BF60-8AD3-41A2-A918-0EFB608D2D87}" type="presOf" srcId="{3D7A6FC6-09C3-449B-8756-6C355F9236D9}" destId="{1FAA9F5E-FF41-4585-87EF-3BB24A2EEA13}" srcOrd="1" destOrd="2" presId="urn:microsoft.com/office/officeart/2005/8/layout/cycle4#1"/>
    <dgm:cxn modelId="{37880823-3F16-4C50-ADD7-BBACEC6AC56D}" srcId="{8DABE66D-815B-49E2-8451-C890CAC79255}" destId="{23198E5C-53ED-43BA-B94F-2CDBB37A6B27}" srcOrd="0" destOrd="0" parTransId="{5C695F24-2632-49BE-9D31-3BEE13D6AE86}" sibTransId="{D0ED93E0-5ADF-41C0-AD8B-BA447F6F66E3}"/>
    <dgm:cxn modelId="{666DAF4F-D717-4464-AF8C-77CC873E508E}" type="presOf" srcId="{991CDA65-20B8-44E1-A585-D0B729246355}" destId="{05FA5BA4-5095-4BFB-AB1C-9244D4E315B4}" srcOrd="0" destOrd="2" presId="urn:microsoft.com/office/officeart/2005/8/layout/cycle4#1"/>
    <dgm:cxn modelId="{DCFC546B-92BD-4AB3-9308-FE4C342C7188}" srcId="{3E5E5197-9F31-403E-916E-E9D27C8C6E28}" destId="{5315709B-6938-4840-B522-D4DC2F1FA95C}" srcOrd="3" destOrd="0" parTransId="{7A8BBFB9-1827-42CA-A5E0-DF13146DF51B}" sibTransId="{621DD078-AB46-4496-9601-0F57DD71CEBD}"/>
    <dgm:cxn modelId="{2EBE34C9-B8CB-4025-B7E2-96C8AA561688}" srcId="{262A280C-D440-4E66-BAAB-526D29D77B25}" destId="{6E3007EA-AB36-4A09-8F1D-351029965A29}" srcOrd="0" destOrd="0" parTransId="{C7D64EC5-D1B7-4874-B852-E9469B191E65}" sibTransId="{F11E4253-4B15-4B86-9446-7F3B30F8136E}"/>
    <dgm:cxn modelId="{9CB82EE5-1F28-401E-97A0-816C1C8F4523}" type="presOf" srcId="{4FF2AA3C-0D61-4E32-A99D-00D57567D41D}" destId="{F01A6250-49A6-4F98-8A7E-FB781B72756A}" srcOrd="1" destOrd="1" presId="urn:microsoft.com/office/officeart/2005/8/layout/cycle4#1"/>
    <dgm:cxn modelId="{46A0D06F-C44D-4BAA-A085-3DAF8F6F4FDD}" type="presOf" srcId="{4FF2AA3C-0D61-4E32-A99D-00D57567D41D}" destId="{FDFE427C-43B4-438E-A258-064EC8C18721}" srcOrd="0" destOrd="1" presId="urn:microsoft.com/office/officeart/2005/8/layout/cycle4#1"/>
    <dgm:cxn modelId="{76CBD4C2-AC72-4C9F-A510-696468FE2BCC}" type="presOf" srcId="{687F8D1F-35A7-413B-A04B-9BC98B4A311F}" destId="{FDFE427C-43B4-438E-A258-064EC8C18721}" srcOrd="0" destOrd="2" presId="urn:microsoft.com/office/officeart/2005/8/layout/cycle4#1"/>
    <dgm:cxn modelId="{0D2A0F99-F933-40E2-9903-0BC90ADC8880}" srcId="{8DABE66D-815B-49E2-8451-C890CAC79255}" destId="{8E4BDB85-76C2-4ACE-8732-35DEB303EF6F}" srcOrd="2" destOrd="0" parTransId="{B3A004B9-C8B3-40C3-888E-E7D999B5E22C}" sibTransId="{B875038C-B1F3-42FA-A758-BE4BC06DB127}"/>
    <dgm:cxn modelId="{4813EDA6-FC46-41B8-81F0-81062E828E43}" type="presOf" srcId="{3E5E5197-9F31-403E-916E-E9D27C8C6E28}" destId="{AAD874F0-160D-42DA-85B7-7E6D66F2445D}" srcOrd="0" destOrd="0" presId="urn:microsoft.com/office/officeart/2005/8/layout/cycle4#1"/>
    <dgm:cxn modelId="{93D313C3-72CE-4D00-8E38-69A3E9B55DDE}" type="presOf" srcId="{6E3007EA-AB36-4A09-8F1D-351029965A29}" destId="{428D242E-290B-435B-B460-49BE9AC90571}" srcOrd="0" destOrd="0" presId="urn:microsoft.com/office/officeart/2005/8/layout/cycle4#1"/>
    <dgm:cxn modelId="{460E8EC3-9BBC-41DF-9C7E-E7CEBBC2EEA2}" srcId="{8DABE66D-815B-49E2-8451-C890CAC79255}" destId="{2ECC6D7F-2A5E-4959-B0AC-389E28AC5A0B}" srcOrd="1" destOrd="0" parTransId="{CA80D3E3-FC31-41A8-8FD2-4D0A0707867D}" sibTransId="{B06A5E01-12AC-4C83-A897-3121EFF11566}"/>
    <dgm:cxn modelId="{0DB83B76-9615-4715-8106-3CF3977DC092}" type="presOf" srcId="{968252B4-2030-4495-9775-F7C6D2B30CAD}" destId="{1FAA9F5E-FF41-4585-87EF-3BB24A2EEA13}" srcOrd="1" destOrd="1" presId="urn:microsoft.com/office/officeart/2005/8/layout/cycle4#1"/>
    <dgm:cxn modelId="{AE1C53F9-622F-4118-AF6B-25A08F102D98}" type="presOf" srcId="{991CDA65-20B8-44E1-A585-D0B729246355}" destId="{94EBD851-40D8-494F-87F4-686E8D1BA56F}" srcOrd="1" destOrd="2" presId="urn:microsoft.com/office/officeart/2005/8/layout/cycle4#1"/>
    <dgm:cxn modelId="{C4C24191-5C2F-4FB8-9E5E-3571EBA68622}" type="presOf" srcId="{968252B4-2030-4495-9775-F7C6D2B30CAD}" destId="{428D242E-290B-435B-B460-49BE9AC90571}" srcOrd="0" destOrd="1" presId="urn:microsoft.com/office/officeart/2005/8/layout/cycle4#1"/>
    <dgm:cxn modelId="{ADFBE146-3B66-4CA2-BB45-67792636F456}" srcId="{262A280C-D440-4E66-BAAB-526D29D77B25}" destId="{968252B4-2030-4495-9775-F7C6D2B30CAD}" srcOrd="1" destOrd="0" parTransId="{B51648C8-C9E6-4B0B-93FD-3A98C8050BAA}" sibTransId="{D3E3A8A6-F627-40F6-9D38-ED7256A34E3B}"/>
    <dgm:cxn modelId="{E79ABCB7-69FF-43DC-9920-6CFB66830E57}" type="presOf" srcId="{23198E5C-53ED-43BA-B94F-2CDBB37A6B27}" destId="{94C0DD7E-E25F-4126-8F92-D15A086AE8B1}" srcOrd="0" destOrd="0" presId="urn:microsoft.com/office/officeart/2005/8/layout/cycle4#1"/>
    <dgm:cxn modelId="{8A598DAF-4C45-46E0-999B-63AF7FF5BFB9}" srcId="{262A280C-D440-4E66-BAAB-526D29D77B25}" destId="{3D7A6FC6-09C3-449B-8756-6C355F9236D9}" srcOrd="2" destOrd="0" parTransId="{127D069D-14B9-48EA-BB8F-3DA96DA618A7}" sibTransId="{9778E8A7-8D41-40DF-A5DB-7FB2CC0B5D26}"/>
    <dgm:cxn modelId="{B681E065-D7D2-494E-9E1C-6FD7BBFDABB3}" type="presOf" srcId="{2ECC6D7F-2A5E-4959-B0AC-389E28AC5A0B}" destId="{A91AFFE3-DE81-4079-A62E-CE5E7F39D955}" srcOrd="1" destOrd="1" presId="urn:microsoft.com/office/officeart/2005/8/layout/cycle4#1"/>
    <dgm:cxn modelId="{778A0CA6-B11B-481F-B019-52F6E95A4703}" srcId="{3E5E5197-9F31-403E-916E-E9D27C8C6E28}" destId="{262A280C-D440-4E66-BAAB-526D29D77B25}" srcOrd="2" destOrd="0" parTransId="{D2EC2E1B-EC29-4699-ADE0-A4216C5A9AA8}" sibTransId="{3AACA4F9-9C58-4BED-9164-FE0BB307CF64}"/>
    <dgm:cxn modelId="{B10E9EE7-FBF3-4435-844A-4AF16EA089A5}" srcId="{5315709B-6938-4840-B522-D4DC2F1FA95C}" destId="{991CDA65-20B8-44E1-A585-D0B729246355}" srcOrd="2" destOrd="0" parTransId="{F3A6E62D-962E-41C9-A98B-EFE5C995F5C2}" sibTransId="{783BFDB2-FB27-4913-9863-4D96DB15ADB6}"/>
    <dgm:cxn modelId="{B15F09D1-E26B-4207-AB46-62B2C4A80A6C}" srcId="{5315709B-6938-4840-B522-D4DC2F1FA95C}" destId="{5FEC1F17-7D6A-442B-B54D-B2DBBE1CE8A7}" srcOrd="1" destOrd="0" parTransId="{B39553CD-D04D-4F01-9EB6-556BC7505ACB}" sibTransId="{106A5CCF-F1FA-4930-9593-67CEC4830264}"/>
    <dgm:cxn modelId="{A2065F01-DEB5-445B-A17A-E0E2671E8109}" type="presOf" srcId="{22C3885C-EE4D-4D3B-8932-14F158251F94}" destId="{F01A6250-49A6-4F98-8A7E-FB781B72756A}" srcOrd="1" destOrd="0" presId="urn:microsoft.com/office/officeart/2005/8/layout/cycle4#1"/>
    <dgm:cxn modelId="{A1239DBE-2614-436F-9FC2-E6FA4BDB16FF}" type="presOf" srcId="{8DABE66D-815B-49E2-8451-C890CAC79255}" destId="{62E41D37-A21A-4388-A5B3-4FB25A9812B9}" srcOrd="0" destOrd="0" presId="urn:microsoft.com/office/officeart/2005/8/layout/cycle4#1"/>
    <dgm:cxn modelId="{3BF9C18D-B39D-4FF7-A8E1-7B72CA836ACD}" type="presOf" srcId="{5FEC1F17-7D6A-442B-B54D-B2DBBE1CE8A7}" destId="{94EBD851-40D8-494F-87F4-686E8D1BA56F}" srcOrd="1" destOrd="1" presId="urn:microsoft.com/office/officeart/2005/8/layout/cycle4#1"/>
    <dgm:cxn modelId="{8C8B0A41-C625-432F-9E6D-A07EFCCC5A9A}" type="presOf" srcId="{FAF5E527-40F5-43A6-987A-6DC54274727B}" destId="{94EBD851-40D8-494F-87F4-686E8D1BA56F}" srcOrd="1" destOrd="0" presId="urn:microsoft.com/office/officeart/2005/8/layout/cycle4#1"/>
    <dgm:cxn modelId="{BC64C3A3-56C6-41A3-90F9-B40CD1ADF23D}" srcId="{79079EE3-1BB6-4795-BA19-306C5FB21ECC}" destId="{687F8D1F-35A7-413B-A04B-9BC98B4A311F}" srcOrd="2" destOrd="0" parTransId="{6FFC8838-6A0C-4ACC-A59F-6898D3B60726}" sibTransId="{6E97BF68-3E8D-4D19-BD54-E9D4F72C4410}"/>
    <dgm:cxn modelId="{93AB8E57-6459-4636-9AE0-A0878E919850}" srcId="{79079EE3-1BB6-4795-BA19-306C5FB21ECC}" destId="{4FF2AA3C-0D61-4E32-A99D-00D57567D41D}" srcOrd="1" destOrd="0" parTransId="{096F6948-4430-40F3-9D33-B6C85ADAFFE2}" sibTransId="{45E884F6-79C3-413B-A19E-4CBB784424D1}"/>
    <dgm:cxn modelId="{F7E7EE7C-D3F2-4116-9947-6558609DD072}" type="presOf" srcId="{8E4BDB85-76C2-4ACE-8732-35DEB303EF6F}" destId="{A91AFFE3-DE81-4079-A62E-CE5E7F39D955}" srcOrd="1" destOrd="2" presId="urn:microsoft.com/office/officeart/2005/8/layout/cycle4#1"/>
    <dgm:cxn modelId="{8AE4558D-61AA-47DF-9463-147109525C29}" type="presOf" srcId="{23198E5C-53ED-43BA-B94F-2CDBB37A6B27}" destId="{A91AFFE3-DE81-4079-A62E-CE5E7F39D955}" srcOrd="1" destOrd="0" presId="urn:microsoft.com/office/officeart/2005/8/layout/cycle4#1"/>
    <dgm:cxn modelId="{3A3E2C04-C004-4E30-A1A7-49A906334542}" type="presOf" srcId="{5315709B-6938-4840-B522-D4DC2F1FA95C}" destId="{86F3ADF1-42D2-4783-B9F9-24ACD7918662}" srcOrd="0" destOrd="0" presId="urn:microsoft.com/office/officeart/2005/8/layout/cycle4#1"/>
    <dgm:cxn modelId="{21DEC5D4-0F7D-4989-89D5-9EA7BADEBC93}" type="presOf" srcId="{687F8D1F-35A7-413B-A04B-9BC98B4A311F}" destId="{F01A6250-49A6-4F98-8A7E-FB781B72756A}" srcOrd="1" destOrd="2" presId="urn:microsoft.com/office/officeart/2005/8/layout/cycle4#1"/>
    <dgm:cxn modelId="{A29246C3-1ED7-42E0-88E3-7134B8BFD0D1}" type="presOf" srcId="{6E3007EA-AB36-4A09-8F1D-351029965A29}" destId="{1FAA9F5E-FF41-4585-87EF-3BB24A2EEA13}" srcOrd="1" destOrd="0" presId="urn:microsoft.com/office/officeart/2005/8/layout/cycle4#1"/>
    <dgm:cxn modelId="{E5553510-07D0-4458-ABBE-D907301F9AE4}" type="presOf" srcId="{262A280C-D440-4E66-BAAB-526D29D77B25}" destId="{9B1F42A7-C9A4-4219-8162-1FFC5C4A934B}" srcOrd="0" destOrd="0" presId="urn:microsoft.com/office/officeart/2005/8/layout/cycle4#1"/>
    <dgm:cxn modelId="{E8FE470E-A0E2-428D-9D29-461D4756EA1F}" srcId="{3E5E5197-9F31-403E-916E-E9D27C8C6E28}" destId="{8DABE66D-815B-49E2-8451-C890CAC79255}" srcOrd="0" destOrd="0" parTransId="{1933FC82-1B28-4770-A8CD-65511D462E6E}" sibTransId="{9D1EDB1A-AF02-4709-A810-12439796A2B4}"/>
    <dgm:cxn modelId="{B641250F-64D0-4DF7-B95D-E936EFE9D99F}" srcId="{79079EE3-1BB6-4795-BA19-306C5FB21ECC}" destId="{22C3885C-EE4D-4D3B-8932-14F158251F94}" srcOrd="0" destOrd="0" parTransId="{397CAE1F-32FB-4CD1-85F7-6FF2CF263188}" sibTransId="{E3A0EE46-0548-4DE2-BE59-1CDE23C8A4D6}"/>
    <dgm:cxn modelId="{C268FE9B-8832-4C77-A412-E6B518A45576}" type="presOf" srcId="{79079EE3-1BB6-4795-BA19-306C5FB21ECC}" destId="{9D41B4F8-4363-4607-AC5F-68F7ADC4EE2D}" srcOrd="0" destOrd="0" presId="urn:microsoft.com/office/officeart/2005/8/layout/cycle4#1"/>
    <dgm:cxn modelId="{DD45547D-131A-4C92-A2E4-782C214346D1}" srcId="{3E5E5197-9F31-403E-916E-E9D27C8C6E28}" destId="{79079EE3-1BB6-4795-BA19-306C5FB21ECC}" srcOrd="1" destOrd="0" parTransId="{240FAABE-B8DC-490E-9B2E-4BC2706729EC}" sibTransId="{2C8CDAE6-C4E6-43D6-9A72-97B115BC9891}"/>
    <dgm:cxn modelId="{AC686F75-D8D3-4465-AEB9-5783CCA4B558}" type="presOf" srcId="{3D7A6FC6-09C3-449B-8756-6C355F9236D9}" destId="{428D242E-290B-435B-B460-49BE9AC90571}" srcOrd="0" destOrd="2" presId="urn:microsoft.com/office/officeart/2005/8/layout/cycle4#1"/>
    <dgm:cxn modelId="{1D479A31-B3AF-4B75-AB26-658BC39DCD77}" type="presOf" srcId="{5FEC1F17-7D6A-442B-B54D-B2DBBE1CE8A7}" destId="{05FA5BA4-5095-4BFB-AB1C-9244D4E315B4}" srcOrd="0" destOrd="1" presId="urn:microsoft.com/office/officeart/2005/8/layout/cycle4#1"/>
    <dgm:cxn modelId="{E0A11636-0A8F-437D-9E0F-ED3D19E1CBB7}" type="presOf" srcId="{8E4BDB85-76C2-4ACE-8732-35DEB303EF6F}" destId="{94C0DD7E-E25F-4126-8F92-D15A086AE8B1}" srcOrd="0" destOrd="2" presId="urn:microsoft.com/office/officeart/2005/8/layout/cycle4#1"/>
    <dgm:cxn modelId="{B35486F7-4764-4D6F-BBA2-A6458D8B9F31}" type="presParOf" srcId="{AAD874F0-160D-42DA-85B7-7E6D66F2445D}" destId="{871C2313-2B98-48AF-AF65-1E53FFFA60C7}" srcOrd="0" destOrd="0" presId="urn:microsoft.com/office/officeart/2005/8/layout/cycle4#1"/>
    <dgm:cxn modelId="{44375B56-41A0-4F44-8597-A64B8DE9C387}" type="presParOf" srcId="{871C2313-2B98-48AF-AF65-1E53FFFA60C7}" destId="{6D46C501-B0E5-40EC-A32E-FE1D3F57BA00}" srcOrd="0" destOrd="0" presId="urn:microsoft.com/office/officeart/2005/8/layout/cycle4#1"/>
    <dgm:cxn modelId="{63B7D784-38CA-42C9-93F2-52EBF21C668C}" type="presParOf" srcId="{6D46C501-B0E5-40EC-A32E-FE1D3F57BA00}" destId="{94C0DD7E-E25F-4126-8F92-D15A086AE8B1}" srcOrd="0" destOrd="0" presId="urn:microsoft.com/office/officeart/2005/8/layout/cycle4#1"/>
    <dgm:cxn modelId="{E9BDC460-9805-45CB-89E8-63C7319711C1}" type="presParOf" srcId="{6D46C501-B0E5-40EC-A32E-FE1D3F57BA00}" destId="{A91AFFE3-DE81-4079-A62E-CE5E7F39D955}" srcOrd="1" destOrd="0" presId="urn:microsoft.com/office/officeart/2005/8/layout/cycle4#1"/>
    <dgm:cxn modelId="{70229F5B-FF73-4872-8F21-3540CF8A9128}" type="presParOf" srcId="{871C2313-2B98-48AF-AF65-1E53FFFA60C7}" destId="{7BBBF3DB-BE88-47E1-83E9-9F54C0CEEE86}" srcOrd="1" destOrd="0" presId="urn:microsoft.com/office/officeart/2005/8/layout/cycle4#1"/>
    <dgm:cxn modelId="{4B05BCCB-41A6-4CD7-9EA2-97B6F99DE154}" type="presParOf" srcId="{7BBBF3DB-BE88-47E1-83E9-9F54C0CEEE86}" destId="{FDFE427C-43B4-438E-A258-064EC8C18721}" srcOrd="0" destOrd="0" presId="urn:microsoft.com/office/officeart/2005/8/layout/cycle4#1"/>
    <dgm:cxn modelId="{4620FBFF-C80B-4910-85D9-B9848E823302}" type="presParOf" srcId="{7BBBF3DB-BE88-47E1-83E9-9F54C0CEEE86}" destId="{F01A6250-49A6-4F98-8A7E-FB781B72756A}" srcOrd="1" destOrd="0" presId="urn:microsoft.com/office/officeart/2005/8/layout/cycle4#1"/>
    <dgm:cxn modelId="{DCC23289-21C8-4021-A995-66D1C7BB39BA}" type="presParOf" srcId="{871C2313-2B98-48AF-AF65-1E53FFFA60C7}" destId="{CEC198DD-2C58-4230-855D-2F87D4571C21}" srcOrd="2" destOrd="0" presId="urn:microsoft.com/office/officeart/2005/8/layout/cycle4#1"/>
    <dgm:cxn modelId="{C6F60659-4B4B-4095-BE80-14D218813C87}" type="presParOf" srcId="{CEC198DD-2C58-4230-855D-2F87D4571C21}" destId="{428D242E-290B-435B-B460-49BE9AC90571}" srcOrd="0" destOrd="0" presId="urn:microsoft.com/office/officeart/2005/8/layout/cycle4#1"/>
    <dgm:cxn modelId="{04508277-C422-4D05-A4DD-0DE7B2E1471E}" type="presParOf" srcId="{CEC198DD-2C58-4230-855D-2F87D4571C21}" destId="{1FAA9F5E-FF41-4585-87EF-3BB24A2EEA13}" srcOrd="1" destOrd="0" presId="urn:microsoft.com/office/officeart/2005/8/layout/cycle4#1"/>
    <dgm:cxn modelId="{562BDE2A-6E20-43E3-B5AA-C7D6462D0184}" type="presParOf" srcId="{871C2313-2B98-48AF-AF65-1E53FFFA60C7}" destId="{B1AA7B93-4201-4D6A-852F-4CF171684CFC}" srcOrd="3" destOrd="0" presId="urn:microsoft.com/office/officeart/2005/8/layout/cycle4#1"/>
    <dgm:cxn modelId="{8598037F-A3E4-4DB4-A463-633C042F8500}" type="presParOf" srcId="{B1AA7B93-4201-4D6A-852F-4CF171684CFC}" destId="{05FA5BA4-5095-4BFB-AB1C-9244D4E315B4}" srcOrd="0" destOrd="0" presId="urn:microsoft.com/office/officeart/2005/8/layout/cycle4#1"/>
    <dgm:cxn modelId="{82685FA0-7570-4011-BFA0-93E1BA5F7740}" type="presParOf" srcId="{B1AA7B93-4201-4D6A-852F-4CF171684CFC}" destId="{94EBD851-40D8-494F-87F4-686E8D1BA56F}" srcOrd="1" destOrd="0" presId="urn:microsoft.com/office/officeart/2005/8/layout/cycle4#1"/>
    <dgm:cxn modelId="{2DA3C443-D287-40C0-A3F1-BFDE56935D0D}" type="presParOf" srcId="{871C2313-2B98-48AF-AF65-1E53FFFA60C7}" destId="{C746B992-53EB-4C00-9546-533641C24E42}" srcOrd="4" destOrd="0" presId="urn:microsoft.com/office/officeart/2005/8/layout/cycle4#1"/>
    <dgm:cxn modelId="{54B13104-D703-4D07-91C6-F18B067613C2}" type="presParOf" srcId="{AAD874F0-160D-42DA-85B7-7E6D66F2445D}" destId="{A7386459-A974-4D30-B3DD-543336F7DD5E}" srcOrd="1" destOrd="0" presId="urn:microsoft.com/office/officeart/2005/8/layout/cycle4#1"/>
    <dgm:cxn modelId="{7A1E9042-7A20-4E11-B7C6-5BFAD8A3DF9B}" type="presParOf" srcId="{A7386459-A974-4D30-B3DD-543336F7DD5E}" destId="{62E41D37-A21A-4388-A5B3-4FB25A9812B9}" srcOrd="0" destOrd="0" presId="urn:microsoft.com/office/officeart/2005/8/layout/cycle4#1"/>
    <dgm:cxn modelId="{9A9A9463-9DB6-4C24-A445-4DC8E0548391}" type="presParOf" srcId="{A7386459-A974-4D30-B3DD-543336F7DD5E}" destId="{9D41B4F8-4363-4607-AC5F-68F7ADC4EE2D}" srcOrd="1" destOrd="0" presId="urn:microsoft.com/office/officeart/2005/8/layout/cycle4#1"/>
    <dgm:cxn modelId="{BACB3CB8-384F-4BBB-B13D-702F525610DC}" type="presParOf" srcId="{A7386459-A974-4D30-B3DD-543336F7DD5E}" destId="{9B1F42A7-C9A4-4219-8162-1FFC5C4A934B}" srcOrd="2" destOrd="0" presId="urn:microsoft.com/office/officeart/2005/8/layout/cycle4#1"/>
    <dgm:cxn modelId="{DC90D16E-59BB-4E44-A7F1-75BA32098E62}" type="presParOf" srcId="{A7386459-A974-4D30-B3DD-543336F7DD5E}" destId="{86F3ADF1-42D2-4783-B9F9-24ACD7918662}" srcOrd="3" destOrd="0" presId="urn:microsoft.com/office/officeart/2005/8/layout/cycle4#1"/>
    <dgm:cxn modelId="{51DCA601-5FA7-482F-BABF-35F9DD1F177C}" type="presParOf" srcId="{A7386459-A974-4D30-B3DD-543336F7DD5E}" destId="{72C2676B-E313-41AE-A461-F97EC1BE8254}" srcOrd="4" destOrd="0" presId="urn:microsoft.com/office/officeart/2005/8/layout/cycle4#1"/>
    <dgm:cxn modelId="{57A2D7AC-7CAC-4D9F-9BE4-25D14FEFFA6E}" type="presParOf" srcId="{AAD874F0-160D-42DA-85B7-7E6D66F2445D}" destId="{B69502DE-2F5A-4243-A897-C5DB7668569F}" srcOrd="2" destOrd="0" presId="urn:microsoft.com/office/officeart/2005/8/layout/cycle4#1"/>
    <dgm:cxn modelId="{6F99D5E3-2F6A-4F08-84D7-0C25A965FC87}" type="presParOf" srcId="{AAD874F0-160D-42DA-85B7-7E6D66F2445D}" destId="{14A9987F-B26C-4B88-A1D9-A6A6396D36C0}" srcOrd="3" destOrd="0" presId="urn:microsoft.com/office/officeart/2005/8/layout/cycle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D242E-290B-435B-B460-49BE9AC90571}">
      <dsp:nvSpPr>
        <dsp:cNvPr id="0" name=""/>
        <dsp:cNvSpPr/>
      </dsp:nvSpPr>
      <dsp:spPr>
        <a:xfrm>
          <a:off x="4947647" y="2988370"/>
          <a:ext cx="2170963" cy="1406291"/>
        </a:xfrm>
        <a:prstGeom prst="roundRect">
          <a:avLst>
            <a:gd name="adj" fmla="val 10000"/>
          </a:avLst>
        </a:prstGeom>
        <a:solidFill>
          <a:schemeClr val="lt1">
            <a:alpha val="90000"/>
            <a:hueOff val="0"/>
            <a:satOff val="0"/>
            <a:lumOff val="0"/>
            <a:alphaOff val="0"/>
          </a:schemeClr>
        </a:solidFill>
        <a:ln w="9525" cap="flat" cmpd="sng" algn="ctr">
          <a:solidFill>
            <a:srgbClr val="7030A0"/>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chemeClr val="tx1"/>
              </a:solidFill>
            </a:rPr>
            <a:t>Provide Standard Training</a:t>
          </a:r>
        </a:p>
        <a:p>
          <a:pPr marL="114300" lvl="1" indent="-114300" algn="l" defTabSz="533400">
            <a:lnSpc>
              <a:spcPct val="90000"/>
            </a:lnSpc>
            <a:spcBef>
              <a:spcPct val="0"/>
            </a:spcBef>
            <a:spcAft>
              <a:spcPct val="15000"/>
            </a:spcAft>
            <a:buChar char="••"/>
          </a:pPr>
          <a:r>
            <a:rPr lang="en-US" sz="1200" kern="1200" dirty="0">
              <a:solidFill>
                <a:schemeClr val="tx1"/>
              </a:solidFill>
            </a:rPr>
            <a:t>Target the Task</a:t>
          </a:r>
        </a:p>
        <a:p>
          <a:pPr marL="114300" lvl="1" indent="-114300" algn="l" defTabSz="533400">
            <a:lnSpc>
              <a:spcPct val="90000"/>
            </a:lnSpc>
            <a:spcBef>
              <a:spcPct val="0"/>
            </a:spcBef>
            <a:spcAft>
              <a:spcPct val="15000"/>
            </a:spcAft>
            <a:buChar char="••"/>
          </a:pPr>
          <a:r>
            <a:rPr lang="en-US" sz="1200" kern="1200" dirty="0">
              <a:solidFill>
                <a:schemeClr val="tx1"/>
              </a:solidFill>
            </a:rPr>
            <a:t>Practice new skills</a:t>
          </a:r>
        </a:p>
      </dsp:txBody>
      <dsp:txXfrm>
        <a:off x="5629827" y="3370835"/>
        <a:ext cx="1457890" cy="992934"/>
      </dsp:txXfrm>
    </dsp:sp>
    <dsp:sp modelId="{05FA5BA4-5095-4BFB-AB1C-9244D4E315B4}">
      <dsp:nvSpPr>
        <dsp:cNvPr id="0" name=""/>
        <dsp:cNvSpPr/>
      </dsp:nvSpPr>
      <dsp:spPr>
        <a:xfrm>
          <a:off x="1105869" y="2988370"/>
          <a:ext cx="2170963" cy="1406291"/>
        </a:xfrm>
        <a:prstGeom prst="roundRect">
          <a:avLst>
            <a:gd name="adj" fmla="val 10000"/>
          </a:avLst>
        </a:prstGeom>
        <a:solidFill>
          <a:schemeClr val="lt1">
            <a:alpha val="90000"/>
            <a:hueOff val="0"/>
            <a:satOff val="0"/>
            <a:lumOff val="0"/>
            <a:alphaOff val="0"/>
          </a:schemeClr>
        </a:solidFill>
        <a:ln w="9525" cap="flat" cmpd="sng" algn="ctr">
          <a:solidFill>
            <a:srgbClr val="00B0F0"/>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b" anchorCtr="0">
          <a:noAutofit/>
        </a:bodyPr>
        <a:lstStyle/>
        <a:p>
          <a:pPr marL="114300" lvl="1" indent="-114300" algn="l" defTabSz="533400">
            <a:lnSpc>
              <a:spcPct val="90000"/>
            </a:lnSpc>
            <a:spcBef>
              <a:spcPct val="0"/>
            </a:spcBef>
            <a:spcAft>
              <a:spcPct val="15000"/>
            </a:spcAft>
            <a:buChar char="••"/>
          </a:pPr>
          <a:r>
            <a:rPr lang="en-US" sz="1200" kern="1200" dirty="0">
              <a:solidFill>
                <a:schemeClr val="tx1"/>
              </a:solidFill>
            </a:rPr>
            <a:t>Meet logistical needs </a:t>
          </a:r>
        </a:p>
        <a:p>
          <a:pPr marL="114300" lvl="1" indent="-114300" algn="l" defTabSz="533400">
            <a:lnSpc>
              <a:spcPct val="90000"/>
            </a:lnSpc>
            <a:spcBef>
              <a:spcPct val="0"/>
            </a:spcBef>
            <a:spcAft>
              <a:spcPct val="15000"/>
            </a:spcAft>
            <a:buChar char="••"/>
          </a:pPr>
          <a:r>
            <a:rPr lang="en-US" sz="1200" kern="1200" dirty="0">
              <a:solidFill>
                <a:schemeClr val="tx1"/>
              </a:solidFill>
            </a:rPr>
            <a:t>Assess  strengths, needs, and </a:t>
          </a:r>
          <a:r>
            <a:rPr lang="en-US" sz="1200" kern="1200" dirty="0" smtClean="0">
              <a:solidFill>
                <a:schemeClr val="tx1"/>
              </a:solidFill>
            </a:rPr>
            <a:t>situation</a:t>
          </a:r>
          <a:endParaRPr lang="en-US"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a:solidFill>
                <a:schemeClr val="tx1"/>
              </a:solidFill>
            </a:rPr>
            <a:t>Check in</a:t>
          </a:r>
        </a:p>
      </dsp:txBody>
      <dsp:txXfrm>
        <a:off x="1136761" y="3370835"/>
        <a:ext cx="1457890" cy="992934"/>
      </dsp:txXfrm>
    </dsp:sp>
    <dsp:sp modelId="{FDFE427C-43B4-438E-A258-064EC8C18721}">
      <dsp:nvSpPr>
        <dsp:cNvPr id="0" name=""/>
        <dsp:cNvSpPr/>
      </dsp:nvSpPr>
      <dsp:spPr>
        <a:xfrm>
          <a:off x="4750870" y="0"/>
          <a:ext cx="2170963" cy="1406291"/>
        </a:xfrm>
        <a:prstGeom prst="roundRect">
          <a:avLst>
            <a:gd name="adj" fmla="val 10000"/>
          </a:avLst>
        </a:prstGeom>
        <a:solidFill>
          <a:schemeClr val="lt1">
            <a:alpha val="90000"/>
            <a:hueOff val="0"/>
            <a:satOff val="0"/>
            <a:lumOff val="0"/>
            <a:alphaOff val="0"/>
          </a:schemeClr>
        </a:solidFill>
        <a:ln w="9525" cap="flat" cmpd="sng" algn="ctr">
          <a:solidFill>
            <a:srgbClr val="03831B"/>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chemeClr val="tx1"/>
              </a:solidFill>
            </a:rPr>
            <a:t>Establish Trust &amp; Rapport</a:t>
          </a:r>
        </a:p>
        <a:p>
          <a:pPr marL="114300" lvl="1" indent="-114300" algn="l" defTabSz="533400">
            <a:lnSpc>
              <a:spcPct val="90000"/>
            </a:lnSpc>
            <a:spcBef>
              <a:spcPct val="0"/>
            </a:spcBef>
            <a:spcAft>
              <a:spcPct val="15000"/>
            </a:spcAft>
            <a:buChar char="••"/>
          </a:pPr>
          <a:r>
            <a:rPr lang="en-US" sz="1200" kern="1200" dirty="0">
              <a:solidFill>
                <a:schemeClr val="tx1"/>
              </a:solidFill>
            </a:rPr>
            <a:t>Identify Trauma Triggers</a:t>
          </a:r>
        </a:p>
        <a:p>
          <a:pPr marL="114300" lvl="1" indent="-114300" algn="l" defTabSz="533400">
            <a:lnSpc>
              <a:spcPct val="90000"/>
            </a:lnSpc>
            <a:spcBef>
              <a:spcPct val="0"/>
            </a:spcBef>
            <a:spcAft>
              <a:spcPct val="15000"/>
            </a:spcAft>
            <a:buChar char="••"/>
          </a:pPr>
          <a:r>
            <a:rPr lang="en-US" sz="1200" kern="1200" dirty="0">
              <a:solidFill>
                <a:schemeClr val="tx1"/>
              </a:solidFill>
            </a:rPr>
            <a:t>Develop a Safety Plan</a:t>
          </a:r>
        </a:p>
      </dsp:txBody>
      <dsp:txXfrm>
        <a:off x="5433051" y="30892"/>
        <a:ext cx="1457890" cy="992934"/>
      </dsp:txXfrm>
    </dsp:sp>
    <dsp:sp modelId="{94C0DD7E-E25F-4126-8F92-D15A086AE8B1}">
      <dsp:nvSpPr>
        <dsp:cNvPr id="0" name=""/>
        <dsp:cNvSpPr/>
      </dsp:nvSpPr>
      <dsp:spPr>
        <a:xfrm>
          <a:off x="1105869" y="0"/>
          <a:ext cx="2170963" cy="1406291"/>
        </a:xfrm>
        <a:prstGeom prst="roundRect">
          <a:avLst>
            <a:gd name="adj" fmla="val 10000"/>
          </a:avLst>
        </a:prstGeom>
        <a:solidFill>
          <a:schemeClr val="lt1">
            <a:alpha val="90000"/>
            <a:hueOff val="0"/>
            <a:satOff val="0"/>
            <a:lumOff val="0"/>
            <a:alphaOff val="0"/>
          </a:schemeClr>
        </a:solidFill>
        <a:ln w="9525" cap="flat" cmpd="sng" algn="ctr">
          <a:solidFill>
            <a:srgbClr val="FF0000"/>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chemeClr val="tx1"/>
              </a:solidFill>
            </a:rPr>
            <a:t>Process/Debrief</a:t>
          </a:r>
        </a:p>
        <a:p>
          <a:pPr marL="114300" lvl="1" indent="-114300" algn="l" defTabSz="533400">
            <a:lnSpc>
              <a:spcPct val="90000"/>
            </a:lnSpc>
            <a:spcBef>
              <a:spcPct val="0"/>
            </a:spcBef>
            <a:spcAft>
              <a:spcPct val="15000"/>
            </a:spcAft>
            <a:buChar char="••"/>
          </a:pPr>
          <a:r>
            <a:rPr lang="en-US" sz="1200" kern="1200" dirty="0">
              <a:solidFill>
                <a:schemeClr val="tx1"/>
              </a:solidFill>
            </a:rPr>
            <a:t>Assess trauma triggers</a:t>
          </a:r>
        </a:p>
        <a:p>
          <a:pPr marL="114300" lvl="1" indent="-114300" algn="l" defTabSz="533400">
            <a:lnSpc>
              <a:spcPct val="90000"/>
            </a:lnSpc>
            <a:spcBef>
              <a:spcPct val="0"/>
            </a:spcBef>
            <a:spcAft>
              <a:spcPct val="15000"/>
            </a:spcAft>
            <a:buChar char="••"/>
          </a:pPr>
          <a:r>
            <a:rPr lang="en-US" sz="1200" kern="1200" dirty="0">
              <a:solidFill>
                <a:schemeClr val="tx1"/>
              </a:solidFill>
            </a:rPr>
            <a:t>Develop Personal and Professional skills</a:t>
          </a:r>
        </a:p>
      </dsp:txBody>
      <dsp:txXfrm>
        <a:off x="1136761" y="30892"/>
        <a:ext cx="1457890" cy="992934"/>
      </dsp:txXfrm>
    </dsp:sp>
    <dsp:sp modelId="{62E41D37-A21A-4388-A5B3-4FB25A9812B9}">
      <dsp:nvSpPr>
        <dsp:cNvPr id="0" name=""/>
        <dsp:cNvSpPr/>
      </dsp:nvSpPr>
      <dsp:spPr>
        <a:xfrm>
          <a:off x="2015564" y="250495"/>
          <a:ext cx="1902888" cy="1902888"/>
        </a:xfrm>
        <a:prstGeom prst="pieWedge">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i="1" kern="1200" dirty="0">
              <a:solidFill>
                <a:schemeClr val="bg2"/>
              </a:solidFill>
            </a:rPr>
            <a:t>Reflection</a:t>
          </a:r>
        </a:p>
      </dsp:txBody>
      <dsp:txXfrm>
        <a:off x="2572907" y="807838"/>
        <a:ext cx="1345545" cy="1345545"/>
      </dsp:txXfrm>
    </dsp:sp>
    <dsp:sp modelId="{9D41B4F8-4363-4607-AC5F-68F7ADC4EE2D}">
      <dsp:nvSpPr>
        <dsp:cNvPr id="0" name=""/>
        <dsp:cNvSpPr/>
      </dsp:nvSpPr>
      <dsp:spPr>
        <a:xfrm rot="5400000">
          <a:off x="4006346" y="250495"/>
          <a:ext cx="1902888" cy="1902888"/>
        </a:xfrm>
        <a:prstGeom prst="pieWedge">
          <a:avLst/>
        </a:prstGeom>
        <a:solidFill>
          <a:srgbClr val="03831B"/>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i="1" kern="1200" dirty="0">
              <a:solidFill>
                <a:schemeClr val="bg2"/>
              </a:solidFill>
            </a:rPr>
            <a:t>Relationship</a:t>
          </a:r>
        </a:p>
      </dsp:txBody>
      <dsp:txXfrm rot="-5400000">
        <a:off x="4006346" y="807838"/>
        <a:ext cx="1345545" cy="1345545"/>
      </dsp:txXfrm>
    </dsp:sp>
    <dsp:sp modelId="{9B1F42A7-C9A4-4219-8162-1FFC5C4A934B}">
      <dsp:nvSpPr>
        <dsp:cNvPr id="0" name=""/>
        <dsp:cNvSpPr/>
      </dsp:nvSpPr>
      <dsp:spPr>
        <a:xfrm rot="10800000">
          <a:off x="4006346" y="2241277"/>
          <a:ext cx="1902888" cy="1902888"/>
        </a:xfrm>
        <a:prstGeom prst="pieWedge">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i="1" kern="1200" dirty="0">
              <a:solidFill>
                <a:schemeClr val="bg2"/>
              </a:solidFill>
            </a:rPr>
            <a:t>Preparation</a:t>
          </a:r>
        </a:p>
      </dsp:txBody>
      <dsp:txXfrm rot="10800000">
        <a:off x="4006346" y="2241277"/>
        <a:ext cx="1345545" cy="1345545"/>
      </dsp:txXfrm>
    </dsp:sp>
    <dsp:sp modelId="{86F3ADF1-42D2-4783-B9F9-24ACD7918662}">
      <dsp:nvSpPr>
        <dsp:cNvPr id="0" name=""/>
        <dsp:cNvSpPr/>
      </dsp:nvSpPr>
      <dsp:spPr>
        <a:xfrm rot="16200000">
          <a:off x="2015564" y="2241277"/>
          <a:ext cx="1902888" cy="1902888"/>
        </a:xfrm>
        <a:prstGeom prst="pieWedge">
          <a:avLst/>
        </a:prstGeom>
        <a:solidFill>
          <a:srgbClr val="00B0F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i="1" kern="1200" dirty="0">
              <a:solidFill>
                <a:schemeClr val="bg2"/>
              </a:solidFill>
            </a:rPr>
            <a:t>Support</a:t>
          </a:r>
        </a:p>
      </dsp:txBody>
      <dsp:txXfrm rot="5400000">
        <a:off x="2572907" y="2241277"/>
        <a:ext cx="1345545" cy="1345545"/>
      </dsp:txXfrm>
    </dsp:sp>
    <dsp:sp modelId="{B69502DE-2F5A-4243-A897-C5DB7668569F}">
      <dsp:nvSpPr>
        <dsp:cNvPr id="0" name=""/>
        <dsp:cNvSpPr/>
      </dsp:nvSpPr>
      <dsp:spPr>
        <a:xfrm rot="5400000">
          <a:off x="3762901" y="1811026"/>
          <a:ext cx="657001" cy="571306"/>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14A9987F-B26C-4B88-A1D9-A6A6396D36C0}">
      <dsp:nvSpPr>
        <dsp:cNvPr id="0" name=""/>
        <dsp:cNvSpPr/>
      </dsp:nvSpPr>
      <dsp:spPr>
        <a:xfrm rot="16200000">
          <a:off x="3523325" y="1809607"/>
          <a:ext cx="657001" cy="571306"/>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1AC487C-5B59-43A5-A568-21AEFD5559C5}" type="datetimeFigureOut">
              <a:rPr lang="en-US"/>
              <a:pPr/>
              <a:t>5/3/2012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DAFF80FB-F0A9-4980-A135-2E8D947BDEC5}" type="slidenum">
              <a:rPr lang="en-US"/>
              <a:pPr/>
              <a:t>‹#›</a:t>
            </a:fld>
            <a:endParaRPr lang="en-US"/>
          </a:p>
        </p:txBody>
      </p:sp>
    </p:spTree>
    <p:extLst>
      <p:ext uri="{BB962C8B-B14F-4D97-AF65-F5344CB8AC3E}">
        <p14:creationId xmlns:p14="http://schemas.microsoft.com/office/powerpoint/2010/main" val="18343153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378D48-A2E6-4F98-8105-B7AEEE04DEBB}" type="slidenum">
              <a:rPr lang="en-US">
                <a:latin typeface="Calibri" pitchFamily="34" charset="0"/>
              </a:rPr>
              <a:pPr eaLnBrk="1" hangingPunct="1"/>
              <a:t>1</a:t>
            </a:fld>
            <a:endParaRPr 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63CEDF-A256-41E4-847B-6745B0910179}" type="slidenum">
              <a:rPr lang="en-US">
                <a:latin typeface="Calibri" pitchFamily="34" charset="0"/>
              </a:rPr>
              <a:pPr eaLnBrk="1" hangingPunct="1"/>
              <a:t>10</a:t>
            </a:fld>
            <a:endParaRPr 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DA7D11-F4F3-491B-B8C6-D9301471C3A4}" type="slidenum">
              <a:rPr lang="en-US">
                <a:latin typeface="Calibri" pitchFamily="34" charset="0"/>
              </a:rPr>
              <a:pPr eaLnBrk="1" hangingPunct="1"/>
              <a:t>11</a:t>
            </a:fld>
            <a:endParaRPr 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This graphic timeline shows traumatic and adverse experiences over the lifespan of Marie Therese.</a:t>
            </a:r>
          </a:p>
        </p:txBody>
      </p:sp>
      <p:sp>
        <p:nvSpPr>
          <p:cNvPr id="3789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2D993A6-7821-45BB-8FF5-0156F10157B2}" type="slidenum">
              <a:rPr lang="en-US">
                <a:latin typeface="Calibri" pitchFamily="34" charset="0"/>
              </a:rPr>
              <a:pPr eaLnBrk="1" hangingPunct="1"/>
              <a:t>12</a:t>
            </a:fld>
            <a:endParaRPr 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318315-C56A-4A6F-913A-597F09E8D74C}" type="slidenum">
              <a:rPr lang="en-US">
                <a:latin typeface="Calibri" pitchFamily="34" charset="0"/>
              </a:rPr>
              <a:pPr eaLnBrk="1" hangingPunct="1"/>
              <a:t>13</a:t>
            </a:fld>
            <a:endParaRPr 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BF0590-EF04-43CD-9226-716BA65BCB98}" type="slidenum">
              <a:rPr lang="en-US">
                <a:latin typeface="Calibri" pitchFamily="34" charset="0"/>
              </a:rPr>
              <a:pPr eaLnBrk="1" hangingPunct="1"/>
              <a:t>14</a:t>
            </a:fld>
            <a:endParaRPr 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E7CBC9-E8C5-4160-B03E-D55C7DE60BF8}" type="slidenum">
              <a:rPr lang="en-US">
                <a:latin typeface="Calibri" pitchFamily="34" charset="0"/>
              </a:rPr>
              <a:pPr eaLnBrk="1" hangingPunct="1"/>
              <a:t>15</a:t>
            </a:fld>
            <a:endParaRPr lang="en-US">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This graphic shows a circle split into four quadrants, Reflection, Relationship, Support, and Preparation. The Reflection quadrant has three bullet points: process/debrief, assess trauma triggers, and develop personal and professional skills. The Relationship quadrant is explained as: establish trust and rapport, identify trauma triggers, and develop a safety plan. The Preparation quadrant has three associated bullet points: provide standard training, target the task, and practice new skills. The Support quadrant is explained as: meets logistical needs, assess strengths, needs, and situation, and check in. This figure was developed by D. Cady and Eric Lulow and is distributed by the Georgetown University National Technical Assistance Center for Children’s Mental Health.</a:t>
            </a:r>
          </a:p>
        </p:txBody>
      </p:sp>
      <p:sp>
        <p:nvSpPr>
          <p:cNvPr id="419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88658C-8063-428C-AB2F-48F14513CBCD}" type="slidenum">
              <a:rPr lang="en-US">
                <a:latin typeface="Calibri" pitchFamily="34" charset="0"/>
              </a:rPr>
              <a:pPr eaLnBrk="1" hangingPunct="1"/>
              <a:t>16</a:t>
            </a:fld>
            <a:endParaRPr lang="en-US">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A55678-63AF-4734-BFA2-34FAE82B1452}" type="slidenum">
              <a:rPr lang="en-US">
                <a:latin typeface="Calibri" pitchFamily="34" charset="0"/>
              </a:rPr>
              <a:pPr eaLnBrk="1" hangingPunct="1"/>
              <a:t>17</a:t>
            </a:fld>
            <a:endParaRPr lang="en-US">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D2D25CF-B339-40A2-87E7-2F616B5684E8}" type="slidenum">
              <a:rPr lang="en-US">
                <a:latin typeface="Calibri" pitchFamily="34" charset="0"/>
              </a:rPr>
              <a:pPr eaLnBrk="1" hangingPunct="1"/>
              <a:t>18</a:t>
            </a:fld>
            <a:endParaRPr lang="en-US">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288C03-9BE3-4FAF-9E13-6B48FEB01FC4}" type="slidenum">
              <a:rPr lang="en-US">
                <a:latin typeface="Calibri" pitchFamily="34" charset="0"/>
              </a:rPr>
              <a:pPr eaLnBrk="1" hangingPunct="1"/>
              <a:t>19</a:t>
            </a:fld>
            <a:endParaRPr 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1436E4-3A04-4CCB-9EEF-72CD5B9F8F15}" type="slidenum">
              <a:rPr lang="en-US">
                <a:latin typeface="Calibri" pitchFamily="34" charset="0"/>
              </a:rPr>
              <a:pPr eaLnBrk="1" hangingPunct="1"/>
              <a:t>2</a:t>
            </a:fld>
            <a:endParaRPr lang="en-US">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0A2CD1-8C99-4947-82CD-5E233372CAD8}" type="slidenum">
              <a:rPr lang="en-US">
                <a:latin typeface="Calibri" pitchFamily="34" charset="0"/>
              </a:rPr>
              <a:pPr eaLnBrk="1" hangingPunct="1"/>
              <a:t>20</a:t>
            </a:fld>
            <a:endParaRPr lang="en-US">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F370225-4FCD-411E-806F-C6C969A9C00D}" type="slidenum">
              <a:rPr lang="en-US">
                <a:latin typeface="Calibri" pitchFamily="34" charset="0"/>
              </a:rPr>
              <a:pPr eaLnBrk="1" hangingPunct="1"/>
              <a:t>21</a:t>
            </a:fld>
            <a:endParaRPr lang="en-US">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D70B06-2FD0-4CD1-8E46-9C2A7D069E92}" type="slidenum">
              <a:rPr lang="en-US">
                <a:latin typeface="Calibri" pitchFamily="34" charset="0"/>
              </a:rPr>
              <a:pPr eaLnBrk="1" hangingPunct="1"/>
              <a:t>22</a:t>
            </a:fld>
            <a:endParaRPr lang="en-US">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270926-E419-467C-92BB-107A1EEA5488}" type="slidenum">
              <a:rPr lang="en-US">
                <a:latin typeface="Calibri" pitchFamily="34" charset="0"/>
              </a:rPr>
              <a:pPr eaLnBrk="1" hangingPunct="1"/>
              <a:t>23</a:t>
            </a:fld>
            <a:endParaRPr 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2BF036-25DB-446D-9BC7-5E785EBF7F91}" type="slidenum">
              <a:rPr lang="en-US">
                <a:latin typeface="Calibri" pitchFamily="34" charset="0"/>
              </a:rPr>
              <a:pPr eaLnBrk="1" hangingPunct="1"/>
              <a:t>3</a:t>
            </a:fld>
            <a:endParaRPr 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50DB36-E40C-4D96-A244-B40CE94116F1}" type="slidenum">
              <a:rPr lang="en-US">
                <a:latin typeface="Calibri" pitchFamily="34" charset="0"/>
              </a:rPr>
              <a:pPr eaLnBrk="1" hangingPunct="1"/>
              <a:t>4</a:t>
            </a:fld>
            <a:endParaRPr 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5E3F36-19F0-4FEE-A68F-E3D5684ABF53}" type="slidenum">
              <a:rPr lang="en-US">
                <a:latin typeface="Calibri" pitchFamily="34" charset="0"/>
              </a:rPr>
              <a:pPr eaLnBrk="1" hangingPunct="1"/>
              <a:t>5</a:t>
            </a:fld>
            <a:endParaRPr 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1E026C-C724-4D0C-A976-520D70E0B241}" type="slidenum">
              <a:rPr lang="en-US">
                <a:latin typeface="Calibri" pitchFamily="34" charset="0"/>
              </a:rPr>
              <a:pPr eaLnBrk="1" hangingPunct="1"/>
              <a:t>6</a:t>
            </a:fld>
            <a:endParaRPr 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BA4ECB-0426-4BA8-AFDE-1E914252841D}" type="slidenum">
              <a:rPr lang="en-US">
                <a:latin typeface="Calibri" pitchFamily="34" charset="0"/>
              </a:rPr>
              <a:pPr eaLnBrk="1" hangingPunct="1"/>
              <a:t>7</a:t>
            </a:fld>
            <a:endParaRPr 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D9818F-3F25-43C6-B600-FD3870A1E9C2}" type="slidenum">
              <a:rPr lang="en-US">
                <a:latin typeface="Calibri" pitchFamily="34" charset="0"/>
              </a:rPr>
              <a:pPr eaLnBrk="1" hangingPunct="1"/>
              <a:t>8</a:t>
            </a:fld>
            <a:endParaRPr 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18F98E-37ED-4735-AFF4-4CAE133F27BA}" type="slidenum">
              <a:rPr lang="en-US">
                <a:latin typeface="Calibri" pitchFamily="34" charset="0"/>
              </a:rPr>
              <a:pPr eaLnBrk="1" hangingPunct="1"/>
              <a:t>9</a:t>
            </a:fld>
            <a:endParaRPr 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2B6C9C1-5E30-445B-94EB-2DE3CCBBAA77}" type="datetimeFigureOut">
              <a:rPr lang="en-US"/>
              <a:pPr/>
              <a:t>5/3/2012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F9458E-22F1-4E76-A469-1A70E4C96512}" type="slidenum">
              <a:rPr lang="en-US"/>
              <a:pPr/>
              <a:t>‹#›</a:t>
            </a:fld>
            <a:endParaRPr lang="en-US"/>
          </a:p>
        </p:txBody>
      </p:sp>
    </p:spTree>
    <p:extLst>
      <p:ext uri="{BB962C8B-B14F-4D97-AF65-F5344CB8AC3E}">
        <p14:creationId xmlns:p14="http://schemas.microsoft.com/office/powerpoint/2010/main" val="88711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8372A6F-36C4-4227-8342-2722A5B2CAB0}" type="datetimeFigureOut">
              <a:rPr lang="en-US"/>
              <a:pPr/>
              <a:t>5/3/2012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49F506-F4F8-4D96-B60B-F6A34FBB5A22}" type="slidenum">
              <a:rPr lang="en-US"/>
              <a:pPr/>
              <a:t>‹#›</a:t>
            </a:fld>
            <a:endParaRPr lang="en-US"/>
          </a:p>
        </p:txBody>
      </p:sp>
    </p:spTree>
    <p:extLst>
      <p:ext uri="{BB962C8B-B14F-4D97-AF65-F5344CB8AC3E}">
        <p14:creationId xmlns:p14="http://schemas.microsoft.com/office/powerpoint/2010/main" val="27053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9E7E75-28F7-4221-9EFE-D61D578B1DCA}" type="datetimeFigureOut">
              <a:rPr lang="en-US"/>
              <a:pPr/>
              <a:t>5/3/2012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8DDA5D-6EFA-4AD9-99DF-0F4BFCA1DAD0}" type="slidenum">
              <a:rPr lang="en-US"/>
              <a:pPr/>
              <a:t>‹#›</a:t>
            </a:fld>
            <a:endParaRPr lang="en-US"/>
          </a:p>
        </p:txBody>
      </p:sp>
    </p:spTree>
    <p:extLst>
      <p:ext uri="{BB962C8B-B14F-4D97-AF65-F5344CB8AC3E}">
        <p14:creationId xmlns:p14="http://schemas.microsoft.com/office/powerpoint/2010/main" val="3054618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2F2B56-85BC-4590-9D3E-17A0E17AD5B9}"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A70F4-260C-4AEB-B6BC-1C8CF5E55D57}" type="slidenum">
              <a:rPr lang="en-US" smtClean="0"/>
              <a:t>‹#›</a:t>
            </a:fld>
            <a:endParaRPr lang="en-US"/>
          </a:p>
        </p:txBody>
      </p:sp>
    </p:spTree>
    <p:extLst>
      <p:ext uri="{BB962C8B-B14F-4D97-AF65-F5344CB8AC3E}">
        <p14:creationId xmlns:p14="http://schemas.microsoft.com/office/powerpoint/2010/main" val="1119019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2F2B56-85BC-4590-9D3E-17A0E17AD5B9}"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A70F4-260C-4AEB-B6BC-1C8CF5E55D57}" type="slidenum">
              <a:rPr lang="en-US" smtClean="0"/>
              <a:t>‹#›</a:t>
            </a:fld>
            <a:endParaRPr lang="en-US"/>
          </a:p>
        </p:txBody>
      </p:sp>
    </p:spTree>
    <p:extLst>
      <p:ext uri="{BB962C8B-B14F-4D97-AF65-F5344CB8AC3E}">
        <p14:creationId xmlns:p14="http://schemas.microsoft.com/office/powerpoint/2010/main" val="66932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2F2B56-85BC-4590-9D3E-17A0E17AD5B9}"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A70F4-260C-4AEB-B6BC-1C8CF5E55D57}" type="slidenum">
              <a:rPr lang="en-US" smtClean="0"/>
              <a:t>‹#›</a:t>
            </a:fld>
            <a:endParaRPr lang="en-US"/>
          </a:p>
        </p:txBody>
      </p:sp>
    </p:spTree>
    <p:extLst>
      <p:ext uri="{BB962C8B-B14F-4D97-AF65-F5344CB8AC3E}">
        <p14:creationId xmlns:p14="http://schemas.microsoft.com/office/powerpoint/2010/main" val="1517643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2F2B56-85BC-4590-9D3E-17A0E17AD5B9}" type="datetimeFigureOut">
              <a:rPr lang="en-US" smtClean="0"/>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BA70F4-260C-4AEB-B6BC-1C8CF5E55D57}" type="slidenum">
              <a:rPr lang="en-US" smtClean="0"/>
              <a:t>‹#›</a:t>
            </a:fld>
            <a:endParaRPr lang="en-US"/>
          </a:p>
        </p:txBody>
      </p:sp>
    </p:spTree>
    <p:extLst>
      <p:ext uri="{BB962C8B-B14F-4D97-AF65-F5344CB8AC3E}">
        <p14:creationId xmlns:p14="http://schemas.microsoft.com/office/powerpoint/2010/main" val="2827444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F2B56-85BC-4590-9D3E-17A0E17AD5B9}" type="datetimeFigureOut">
              <a:rPr lang="en-US" smtClean="0"/>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BA70F4-260C-4AEB-B6BC-1C8CF5E55D57}" type="slidenum">
              <a:rPr lang="en-US" smtClean="0"/>
              <a:t>‹#›</a:t>
            </a:fld>
            <a:endParaRPr lang="en-US"/>
          </a:p>
        </p:txBody>
      </p:sp>
    </p:spTree>
    <p:extLst>
      <p:ext uri="{BB962C8B-B14F-4D97-AF65-F5344CB8AC3E}">
        <p14:creationId xmlns:p14="http://schemas.microsoft.com/office/powerpoint/2010/main" val="1520018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895850-101D-4EF4-B7D1-9AF7B2DE9A70}" type="datetimeFigureOut">
              <a:rPr lang="en-US" smtClean="0"/>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5888F4-5737-4588-975D-2A68E7EBEB65}" type="slidenum">
              <a:rPr lang="en-US" smtClean="0"/>
              <a:t>‹#›</a:t>
            </a:fld>
            <a:endParaRPr lang="en-US"/>
          </a:p>
        </p:txBody>
      </p:sp>
    </p:spTree>
    <p:extLst>
      <p:ext uri="{BB962C8B-B14F-4D97-AF65-F5344CB8AC3E}">
        <p14:creationId xmlns:p14="http://schemas.microsoft.com/office/powerpoint/2010/main" val="77887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7FE4968-0A3B-4B91-B03A-797D42794E01}" type="datetimeFigureOut">
              <a:rPr lang="en-US"/>
              <a:pPr/>
              <a:t>5/3/2012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09B296-030F-4433-AD76-1D12F32AF7DF}" type="slidenum">
              <a:rPr lang="en-US"/>
              <a:pPr/>
              <a:t>‹#›</a:t>
            </a:fld>
            <a:endParaRPr lang="en-US"/>
          </a:p>
        </p:txBody>
      </p:sp>
    </p:spTree>
    <p:extLst>
      <p:ext uri="{BB962C8B-B14F-4D97-AF65-F5344CB8AC3E}">
        <p14:creationId xmlns:p14="http://schemas.microsoft.com/office/powerpoint/2010/main" val="1844969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67BD60C-CDE0-492F-AAB8-6FBC877C7A86}" type="datetimeFigureOut">
              <a:rPr lang="en-US"/>
              <a:pPr/>
              <a:t>5/3/2012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D5270C-9880-4384-969A-885F50AE4281}" type="slidenum">
              <a:rPr lang="en-US"/>
              <a:pPr/>
              <a:t>‹#›</a:t>
            </a:fld>
            <a:endParaRPr lang="en-US"/>
          </a:p>
        </p:txBody>
      </p:sp>
    </p:spTree>
    <p:extLst>
      <p:ext uri="{BB962C8B-B14F-4D97-AF65-F5344CB8AC3E}">
        <p14:creationId xmlns:p14="http://schemas.microsoft.com/office/powerpoint/2010/main" val="346258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3004AF7-B4AA-4763-9B29-9E3D65837159}" type="datetimeFigureOut">
              <a:rPr lang="en-US"/>
              <a:pPr/>
              <a:t>5/3/2012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8960771-8B06-4E3C-A676-7C0C97C951A8}" type="slidenum">
              <a:rPr lang="en-US"/>
              <a:pPr/>
              <a:t>‹#›</a:t>
            </a:fld>
            <a:endParaRPr lang="en-US"/>
          </a:p>
        </p:txBody>
      </p:sp>
    </p:spTree>
    <p:extLst>
      <p:ext uri="{BB962C8B-B14F-4D97-AF65-F5344CB8AC3E}">
        <p14:creationId xmlns:p14="http://schemas.microsoft.com/office/powerpoint/2010/main" val="2837198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D376B74F-4A2C-4027-A215-D4B3186C5EA9}" type="datetimeFigureOut">
              <a:rPr lang="en-US"/>
              <a:pPr/>
              <a:t>5/3/2012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18F1FF2F-A916-49C1-8B0E-BE66B671DB28}" type="slidenum">
              <a:rPr lang="en-US"/>
              <a:pPr/>
              <a:t>‹#›</a:t>
            </a:fld>
            <a:endParaRPr lang="en-US"/>
          </a:p>
        </p:txBody>
      </p:sp>
    </p:spTree>
    <p:extLst>
      <p:ext uri="{BB962C8B-B14F-4D97-AF65-F5344CB8AC3E}">
        <p14:creationId xmlns:p14="http://schemas.microsoft.com/office/powerpoint/2010/main" val="4083284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344A48C-25FA-4980-8D6E-3FC261C7E709}" type="datetimeFigureOut">
              <a:rPr lang="en-US"/>
              <a:pPr/>
              <a:t>5/3/2012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E24C4E6-20F7-4F8A-9E92-2B4FDE306A93}" type="slidenum">
              <a:rPr lang="en-US"/>
              <a:pPr/>
              <a:t>‹#›</a:t>
            </a:fld>
            <a:endParaRPr lang="en-US"/>
          </a:p>
        </p:txBody>
      </p:sp>
    </p:spTree>
    <p:extLst>
      <p:ext uri="{BB962C8B-B14F-4D97-AF65-F5344CB8AC3E}">
        <p14:creationId xmlns:p14="http://schemas.microsoft.com/office/powerpoint/2010/main" val="147169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A0F10CA-8AA2-4DC4-8C42-207043AE58E5}" type="datetimeFigureOut">
              <a:rPr lang="en-US"/>
              <a:pPr/>
              <a:t>5/3/2012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62E67029-36C7-4F99-BB60-4E93E3A6394A}" type="slidenum">
              <a:rPr lang="en-US"/>
              <a:pPr/>
              <a:t>‹#›</a:t>
            </a:fld>
            <a:endParaRPr lang="en-US"/>
          </a:p>
        </p:txBody>
      </p:sp>
    </p:spTree>
    <p:extLst>
      <p:ext uri="{BB962C8B-B14F-4D97-AF65-F5344CB8AC3E}">
        <p14:creationId xmlns:p14="http://schemas.microsoft.com/office/powerpoint/2010/main" val="102792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E4C787D-9CBF-44C7-90C1-ECDAAAB3E3D5}" type="datetimeFigureOut">
              <a:rPr lang="en-US"/>
              <a:pPr/>
              <a:t>5/3/2012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1419AF0-601C-477B-B8D4-4C19F64C2872}" type="slidenum">
              <a:rPr lang="en-US"/>
              <a:pPr/>
              <a:t>‹#›</a:t>
            </a:fld>
            <a:endParaRPr lang="en-US"/>
          </a:p>
        </p:txBody>
      </p:sp>
    </p:spTree>
    <p:extLst>
      <p:ext uri="{BB962C8B-B14F-4D97-AF65-F5344CB8AC3E}">
        <p14:creationId xmlns:p14="http://schemas.microsoft.com/office/powerpoint/2010/main" val="1200986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43EFC62-C034-4CE1-9840-B3EF1CAC412A}" type="datetimeFigureOut">
              <a:rPr lang="en-US"/>
              <a:pPr/>
              <a:t>5/3/2012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BF2C13E-6249-419D-8BFD-FEDB92F4095A}" type="slidenum">
              <a:rPr lang="en-US"/>
              <a:pPr/>
              <a:t>‹#›</a:t>
            </a:fld>
            <a:endParaRPr lang="en-US"/>
          </a:p>
        </p:txBody>
      </p:sp>
    </p:spTree>
    <p:extLst>
      <p:ext uri="{BB962C8B-B14F-4D97-AF65-F5344CB8AC3E}">
        <p14:creationId xmlns:p14="http://schemas.microsoft.com/office/powerpoint/2010/main" val="4091907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F81D149-835C-4270-B38A-EE43EBB2C8E9}" type="datetimeFigureOut">
              <a:rPr lang="en-US"/>
              <a:pPr/>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72E8C22D-0048-4629-B11A-AF0903FFA27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6764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2895600"/>
            <a:ext cx="8229600" cy="3230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F2B56-85BC-4590-9D3E-17A0E17AD5B9}" type="datetimeFigureOut">
              <a:rPr lang="en-US" smtClean="0"/>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A70F4-260C-4AEB-B6BC-1C8CF5E55D57}" type="slidenum">
              <a:rPr lang="en-US" smtClean="0"/>
              <a:t>‹#›</a:t>
            </a:fld>
            <a:endParaRPr lang="en-US"/>
          </a:p>
        </p:txBody>
      </p:sp>
    </p:spTree>
    <p:extLst>
      <p:ext uri="{BB962C8B-B14F-4D97-AF65-F5344CB8AC3E}">
        <p14:creationId xmlns:p14="http://schemas.microsoft.com/office/powerpoint/2010/main" val="1014919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95850-101D-4EF4-B7D1-9AF7B2DE9A70}" type="datetimeFigureOut">
              <a:rPr lang="en-US" smtClean="0"/>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888F4-5737-4588-975D-2A68E7EBEB65}" type="slidenum">
              <a:rPr lang="en-US" smtClean="0"/>
              <a:t>‹#›</a:t>
            </a:fld>
            <a:endParaRPr lang="en-US"/>
          </a:p>
        </p:txBody>
      </p:sp>
    </p:spTree>
    <p:extLst>
      <p:ext uri="{BB962C8B-B14F-4D97-AF65-F5344CB8AC3E}">
        <p14:creationId xmlns:p14="http://schemas.microsoft.com/office/powerpoint/2010/main" val="286910048"/>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pa.org/pi/prevent-violence/programs/child-victims.asp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dc.gov/ViolencePrevention/index.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www.apa.org/pi/prevent-violence/index.aspx" TargetMode="External"/><Relationship Id="rId5" Type="http://schemas.openxmlformats.org/officeDocument/2006/relationships/hyperlink" Target="http://ffcmh.org/" TargetMode="External"/><Relationship Id="rId4" Type="http://schemas.openxmlformats.org/officeDocument/2006/relationships/hyperlink" Target="http://www.nctsnet.org/"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ctrTitle"/>
          </p:nvPr>
        </p:nvSpPr>
        <p:spPr>
          <a:xfrm>
            <a:off x="685800" y="2130425"/>
            <a:ext cx="7772400" cy="2289175"/>
          </a:xfrm>
        </p:spPr>
        <p:txBody>
          <a:bodyPr/>
          <a:lstStyle/>
          <a:p>
            <a:pPr eaLnBrk="1" hangingPunct="1"/>
            <a:r>
              <a:rPr lang="en-US" sz="3600" b="1" dirty="0" smtClean="0"/>
              <a:t>Young People Who Experience Trauma: Identifying Strategies to Promote Resilience and Reduce Future Perpetration of Violence</a:t>
            </a:r>
            <a:endParaRPr lang="en-US" sz="3600" dirty="0" smtClean="0">
              <a:solidFill>
                <a:schemeClr val="tx2"/>
              </a:solidFill>
            </a:endParaRPr>
          </a:p>
        </p:txBody>
      </p:sp>
      <p:sp>
        <p:nvSpPr>
          <p:cNvPr id="15" name="Subtitle 11"/>
          <p:cNvSpPr>
            <a:spLocks noGrp="1"/>
          </p:cNvSpPr>
          <p:nvPr>
            <p:ph type="subTitle" idx="1"/>
          </p:nvPr>
        </p:nvSpPr>
        <p:spPr>
          <a:xfrm>
            <a:off x="1371600" y="4800600"/>
            <a:ext cx="6400800" cy="838200"/>
          </a:xfrm>
        </p:spPr>
        <p:txBody>
          <a:bodyPr>
            <a:normAutofit lnSpcReduction="10000"/>
          </a:bodyPr>
          <a:lstStyle/>
          <a:p>
            <a:pPr>
              <a:buClr>
                <a:schemeClr val="tx2"/>
              </a:buClr>
              <a:defRPr/>
            </a:pPr>
            <a:r>
              <a:rPr lang="en-US" sz="2400" dirty="0" smtClean="0"/>
              <a:t>April 2-3, 2012 Summit</a:t>
            </a:r>
          </a:p>
          <a:p>
            <a:pPr>
              <a:buClr>
                <a:schemeClr val="tx2"/>
              </a:buClr>
              <a:defRPr/>
            </a:pPr>
            <a:r>
              <a:rPr lang="en-US" sz="2400" dirty="0" smtClean="0"/>
              <a:t>Washington, DC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Key Developmental Capacities Affected by Complex Trauma</a:t>
            </a:r>
            <a:endParaRPr lang="en-US" sz="3600" b="1" dirty="0">
              <a:solidFill>
                <a:schemeClr val="bg1"/>
              </a:solidFill>
            </a:endParaRPr>
          </a:p>
        </p:txBody>
      </p:sp>
      <p:sp>
        <p:nvSpPr>
          <p:cNvPr id="15" name="Content Placeholder 11"/>
          <p:cNvSpPr>
            <a:spLocks noGrp="1"/>
          </p:cNvSpPr>
          <p:nvPr>
            <p:ph idx="1"/>
          </p:nvPr>
        </p:nvSpPr>
        <p:spPr>
          <a:xfrm>
            <a:off x="457200" y="1600200"/>
            <a:ext cx="8229600" cy="4525963"/>
          </a:xfrm>
        </p:spPr>
        <p:txBody>
          <a:bodyPr/>
          <a:lstStyle/>
          <a:p>
            <a:pPr>
              <a:lnSpc>
                <a:spcPct val="90000"/>
              </a:lnSpc>
            </a:pPr>
            <a:r>
              <a:rPr lang="en-US" sz="2000" dirty="0" smtClean="0"/>
              <a:t>Ability to modulate, tolerate, or recover from extreme affect states (strong emotions)</a:t>
            </a:r>
          </a:p>
          <a:p>
            <a:pPr>
              <a:lnSpc>
                <a:spcPct val="90000"/>
              </a:lnSpc>
            </a:pPr>
            <a:r>
              <a:rPr lang="en-US" sz="2000" dirty="0" smtClean="0"/>
              <a:t>Regulation of bodily functions (sleeping, eating, elimination)</a:t>
            </a:r>
          </a:p>
          <a:p>
            <a:pPr>
              <a:lnSpc>
                <a:spcPct val="90000"/>
              </a:lnSpc>
            </a:pPr>
            <a:r>
              <a:rPr lang="en-US" sz="2000" dirty="0" smtClean="0"/>
              <a:t>Capacity to know emotions or bodily states </a:t>
            </a:r>
          </a:p>
          <a:p>
            <a:pPr>
              <a:lnSpc>
                <a:spcPct val="90000"/>
              </a:lnSpc>
            </a:pPr>
            <a:r>
              <a:rPr lang="en-US" sz="2000" dirty="0" smtClean="0"/>
              <a:t>Capacity to describe emotions or bodily states</a:t>
            </a:r>
          </a:p>
          <a:p>
            <a:pPr>
              <a:lnSpc>
                <a:spcPct val="90000"/>
              </a:lnSpc>
            </a:pPr>
            <a:r>
              <a:rPr lang="en-US" sz="2000" dirty="0" smtClean="0"/>
              <a:t>Capacity to perceive threat, including reading of safety and danger cues</a:t>
            </a:r>
          </a:p>
          <a:p>
            <a:pPr>
              <a:lnSpc>
                <a:spcPct val="90000"/>
              </a:lnSpc>
            </a:pPr>
            <a:r>
              <a:rPr lang="en-US" sz="2000" dirty="0" smtClean="0"/>
              <a:t>Capacity for self-protection</a:t>
            </a:r>
          </a:p>
          <a:p>
            <a:pPr>
              <a:lnSpc>
                <a:spcPct val="90000"/>
              </a:lnSpc>
            </a:pPr>
            <a:r>
              <a:rPr lang="en-US" sz="2000" dirty="0" smtClean="0"/>
              <a:t>Capacity for self-soothing</a:t>
            </a:r>
          </a:p>
          <a:p>
            <a:pPr>
              <a:lnSpc>
                <a:spcPct val="90000"/>
              </a:lnSpc>
            </a:pPr>
            <a:r>
              <a:rPr lang="en-US" sz="2000" dirty="0" smtClean="0"/>
              <a:t>Ability to initiate or sustain goal-directed behavior</a:t>
            </a:r>
          </a:p>
          <a:p>
            <a:pPr>
              <a:lnSpc>
                <a:spcPct val="90000"/>
              </a:lnSpc>
            </a:pPr>
            <a:r>
              <a:rPr lang="en-US" sz="2000" dirty="0" smtClean="0"/>
              <a:t>Development of coherent self, identity</a:t>
            </a:r>
          </a:p>
          <a:p>
            <a:pPr>
              <a:lnSpc>
                <a:spcPct val="90000"/>
              </a:lnSpc>
            </a:pPr>
            <a:r>
              <a:rPr lang="en-US" sz="2000" dirty="0" smtClean="0"/>
              <a:t>Capacity to regulate empathic arousal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a:solidFill>
            <a:srgbClr val="000066"/>
          </a:solidFill>
        </p:spPr>
        <p:txBody>
          <a:bodyPr/>
          <a:lstStyle/>
          <a:p>
            <a:pPr eaLnBrk="1" hangingPunct="1"/>
            <a:r>
              <a:rPr lang="en-US" sz="3600" b="1" smtClean="0">
                <a:solidFill>
                  <a:schemeClr val="bg1"/>
                </a:solidFill>
              </a:rPr>
              <a:t>Example: “Marie Therese”</a:t>
            </a:r>
          </a:p>
        </p:txBody>
      </p:sp>
      <p:sp>
        <p:nvSpPr>
          <p:cNvPr id="15" name="Content Placeholder 10"/>
          <p:cNvSpPr>
            <a:spLocks noGrp="1"/>
          </p:cNvSpPr>
          <p:nvPr>
            <p:ph idx="1"/>
          </p:nvPr>
        </p:nvSpPr>
        <p:spPr>
          <a:xfrm>
            <a:off x="457200" y="1524000"/>
            <a:ext cx="8229600" cy="5105400"/>
          </a:xfrm>
        </p:spPr>
        <p:txBody>
          <a:bodyPr/>
          <a:lstStyle/>
          <a:p>
            <a:pPr>
              <a:spcBef>
                <a:spcPts val="200"/>
              </a:spcBef>
            </a:pPr>
            <a:r>
              <a:rPr lang="en-US" sz="1600" dirty="0" smtClean="0"/>
              <a:t>Fire 						1</a:t>
            </a:r>
          </a:p>
          <a:p>
            <a:pPr>
              <a:spcBef>
                <a:spcPts val="200"/>
              </a:spcBef>
            </a:pPr>
            <a:r>
              <a:rPr lang="en-US" sz="1600" dirty="0" smtClean="0"/>
              <a:t>Domestic violence 				5</a:t>
            </a:r>
          </a:p>
          <a:p>
            <a:pPr>
              <a:spcBef>
                <a:spcPts val="200"/>
              </a:spcBef>
            </a:pPr>
            <a:r>
              <a:rPr lang="en-US" sz="1600" dirty="0" smtClean="0"/>
              <a:t>Impaired caregiver 				5 - 20</a:t>
            </a:r>
          </a:p>
          <a:p>
            <a:pPr>
              <a:spcBef>
                <a:spcPts val="200"/>
              </a:spcBef>
            </a:pPr>
            <a:r>
              <a:rPr lang="en-US" sz="1600" dirty="0" smtClean="0"/>
              <a:t>Physical abuse 				5, 15, 16</a:t>
            </a:r>
          </a:p>
          <a:p>
            <a:pPr>
              <a:spcBef>
                <a:spcPts val="200"/>
              </a:spcBef>
            </a:pPr>
            <a:r>
              <a:rPr lang="en-US" sz="1600" dirty="0" smtClean="0"/>
              <a:t>Sexual abuse/assault 				7, 15, 16</a:t>
            </a:r>
          </a:p>
          <a:p>
            <a:pPr>
              <a:spcBef>
                <a:spcPts val="200"/>
              </a:spcBef>
            </a:pPr>
            <a:r>
              <a:rPr lang="en-US" sz="1600" dirty="0" smtClean="0"/>
              <a:t>Community violence 				10</a:t>
            </a:r>
          </a:p>
          <a:p>
            <a:pPr>
              <a:spcBef>
                <a:spcPts val="200"/>
              </a:spcBef>
            </a:pPr>
            <a:r>
              <a:rPr lang="en-US" sz="1600" dirty="0" smtClean="0"/>
              <a:t>School violence 				10 - 16</a:t>
            </a:r>
          </a:p>
          <a:p>
            <a:pPr>
              <a:spcBef>
                <a:spcPts val="200"/>
              </a:spcBef>
            </a:pPr>
            <a:r>
              <a:rPr lang="en-US" sz="1600" dirty="0" err="1" smtClean="0"/>
              <a:t>Extrafamilial</a:t>
            </a:r>
            <a:r>
              <a:rPr lang="en-US" sz="1600" dirty="0" smtClean="0"/>
              <a:t> violent crime victim 		12 - 20</a:t>
            </a:r>
          </a:p>
          <a:p>
            <a:pPr>
              <a:spcBef>
                <a:spcPts val="200"/>
              </a:spcBef>
            </a:pPr>
            <a:r>
              <a:rPr lang="en-US" sz="1600" dirty="0" smtClean="0"/>
              <a:t>Motor vehicle accident 			14, 19</a:t>
            </a:r>
          </a:p>
          <a:p>
            <a:pPr>
              <a:spcBef>
                <a:spcPts val="200"/>
              </a:spcBef>
            </a:pPr>
            <a:r>
              <a:rPr lang="en-US" sz="1600" dirty="0" smtClean="0"/>
              <a:t>Incarceration 					17 - 21</a:t>
            </a:r>
          </a:p>
          <a:p>
            <a:pPr>
              <a:spcBef>
                <a:spcPts val="200"/>
              </a:spcBef>
            </a:pPr>
            <a:r>
              <a:rPr lang="en-US" sz="1600" dirty="0" smtClean="0"/>
              <a:t>Traumatic loss 				18</a:t>
            </a:r>
          </a:p>
          <a:p>
            <a:pPr>
              <a:spcBef>
                <a:spcPts val="200"/>
              </a:spcBef>
            </a:pPr>
            <a:r>
              <a:rPr lang="en-US" sz="1600" dirty="0" smtClean="0"/>
              <a:t>Witnessing homicide 				18, 19</a:t>
            </a:r>
          </a:p>
          <a:p>
            <a:pPr>
              <a:spcBef>
                <a:spcPts val="200"/>
              </a:spcBef>
            </a:pPr>
            <a:r>
              <a:rPr lang="en-US" sz="1600" dirty="0" smtClean="0"/>
              <a:t>Homelessness 				19, 20</a:t>
            </a:r>
          </a:p>
          <a:p>
            <a:pPr>
              <a:spcBef>
                <a:spcPts val="200"/>
              </a:spcBef>
            </a:pPr>
            <a:r>
              <a:rPr lang="en-US" sz="1600" dirty="0" smtClean="0"/>
              <a:t>Employment in sex industry 			19, 20</a:t>
            </a:r>
          </a:p>
          <a:p>
            <a:pPr>
              <a:spcBef>
                <a:spcPts val="200"/>
              </a:spcBef>
            </a:pPr>
            <a:r>
              <a:rPr lang="en-US" sz="1600" dirty="0" smtClean="0"/>
              <a:t>Burn 						20</a:t>
            </a:r>
          </a:p>
          <a:p>
            <a:pPr>
              <a:buFont typeface="Arial" charset="0"/>
              <a:buNone/>
            </a:pPr>
            <a:endParaRPr lang="en-US" sz="1600" dirty="0" smtClean="0"/>
          </a:p>
          <a:p>
            <a:pPr>
              <a:buFont typeface="Arial" charset="0"/>
              <a:buNone/>
            </a:pPr>
            <a:r>
              <a:rPr lang="en-US" sz="1600" b="1" dirty="0" smtClean="0"/>
              <a:t>Total Types of Traumatic Stress 			12</a:t>
            </a:r>
          </a:p>
          <a:p>
            <a:pPr>
              <a:buFont typeface="Arial" charset="0"/>
              <a:buNone/>
            </a:pPr>
            <a:r>
              <a:rPr lang="en-US" sz="1600" b="1" dirty="0" smtClean="0"/>
              <a:t>Total Types of Other Adverse Experiences 		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34" name="Title 2"/>
          <p:cNvSpPr>
            <a:spLocks noGrp="1"/>
          </p:cNvSpPr>
          <p:nvPr>
            <p:ph type="title" idx="4294967295"/>
          </p:nvPr>
        </p:nvSpPr>
        <p:spPr>
          <a:xfrm>
            <a:off x="0" y="0"/>
            <a:ext cx="9144000" cy="609600"/>
          </a:xfrm>
        </p:spPr>
        <p:txBody>
          <a:bodyPr/>
          <a:lstStyle/>
          <a:p>
            <a:r>
              <a:rPr lang="en-US" sz="2800" b="1" dirty="0" smtClean="0"/>
              <a:t>Trauma History Timeline: “Marie Therese”</a:t>
            </a:r>
          </a:p>
        </p:txBody>
      </p:sp>
      <p:pic>
        <p:nvPicPr>
          <p:cNvPr id="2" name="Picture 1" descr="Graphic depicting age at which Trauma/ACE Occurred In Years: House Fire, 1; Domestic violence 5; Impaired caregiver 5 - 20; Physical abuse 5, 15, 16; Sexual abuse/assault 7, 15, 16; Community violence 10; School violence 10 - 16; Extrafamilial violent crime victim 12 - 20; Motor vehicle accident 14, 19; Incarceration 17 - 21; Traumatic loss 18; Witnessing homicide 18, 19; Homelessness 19, 20; Employment in sex industry 19, 20; Burn 20; blue line highlights onset of substance use , etc. at 15; black line highlights incarceration at 17" title="Maria Therese graphic timeline of traumatic and adverse experience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30" y="0"/>
            <a:ext cx="9075340" cy="6858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457200" y="274638"/>
            <a:ext cx="8229600" cy="1143000"/>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Why Prevention is Critical: Trauma and Adverse Life Events of Incarcerated Girls (n=10)</a:t>
            </a:r>
            <a:endParaRPr lang="en-US" sz="3600" b="1" dirty="0">
              <a:solidFill>
                <a:schemeClr val="bg1"/>
              </a:solidFill>
            </a:endParaRPr>
          </a:p>
        </p:txBody>
      </p:sp>
      <p:sp>
        <p:nvSpPr>
          <p:cNvPr id="19" name="Content Placeholder 11"/>
          <p:cNvSpPr>
            <a:spLocks noGrp="1"/>
          </p:cNvSpPr>
          <p:nvPr>
            <p:ph idx="1"/>
          </p:nvPr>
        </p:nvSpPr>
        <p:spPr>
          <a:xfrm>
            <a:off x="457200" y="1524000"/>
            <a:ext cx="8229600" cy="4800600"/>
          </a:xfrm>
        </p:spPr>
        <p:txBody>
          <a:bodyPr/>
          <a:lstStyle/>
          <a:p>
            <a:r>
              <a:rPr lang="en-US" sz="1800" b="1" dirty="0" smtClean="0"/>
              <a:t>Trauma</a:t>
            </a:r>
          </a:p>
          <a:p>
            <a:pPr lvl="1"/>
            <a:r>
              <a:rPr lang="en-US" sz="1800" dirty="0" smtClean="0"/>
              <a:t>100% had at least one form of family violence.</a:t>
            </a:r>
          </a:p>
          <a:p>
            <a:pPr lvl="1"/>
            <a:r>
              <a:rPr lang="en-US" sz="1800" dirty="0" smtClean="0"/>
              <a:t>80% had at least one form of ongoing traumatic stress.</a:t>
            </a:r>
          </a:p>
          <a:p>
            <a:pPr lvl="1"/>
            <a:r>
              <a:rPr lang="en-US" sz="1800" dirty="0" smtClean="0"/>
              <a:t>80% had at least one form of traumatic stress prior to age 6, including 30% who had exposure to violence from birth.</a:t>
            </a:r>
          </a:p>
          <a:p>
            <a:pPr lvl="2"/>
            <a:r>
              <a:rPr lang="en-US" sz="1800" dirty="0" smtClean="0"/>
              <a:t>Mean = 8.5; Range = 3 - 15</a:t>
            </a:r>
          </a:p>
          <a:p>
            <a:endParaRPr lang="en-US" sz="1800" dirty="0" smtClean="0"/>
          </a:p>
          <a:p>
            <a:r>
              <a:rPr lang="en-US" sz="1800" b="1" dirty="0" smtClean="0"/>
              <a:t>Adverse Life Events </a:t>
            </a:r>
          </a:p>
          <a:p>
            <a:pPr lvl="1"/>
            <a:r>
              <a:rPr lang="en-US" sz="1800" dirty="0" smtClean="0"/>
              <a:t>70% had impaired caregiver, incarcerated significant other, and exposure to drug use/criminal activity in home</a:t>
            </a:r>
          </a:p>
          <a:p>
            <a:pPr lvl="1"/>
            <a:r>
              <a:rPr lang="en-US" sz="1800" dirty="0" smtClean="0"/>
              <a:t>60% had neglect and death of significant other </a:t>
            </a:r>
          </a:p>
          <a:p>
            <a:pPr lvl="2"/>
            <a:r>
              <a:rPr lang="en-US" sz="1800" dirty="0" smtClean="0"/>
              <a:t>Mean = 4.8; Range = 2 – 8</a:t>
            </a:r>
          </a:p>
          <a:p>
            <a:endParaRPr lang="en-US" sz="1800" dirty="0" smtClean="0"/>
          </a:p>
          <a:p>
            <a:r>
              <a:rPr lang="en-US" sz="1800" b="1" dirty="0" smtClean="0"/>
              <a:t>Mean combined total types of traumatic stressors + other adverse childhood experiences = 13.3</a:t>
            </a:r>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2"/>
          <p:cNvSpPr>
            <a:spLocks noGrp="1"/>
          </p:cNvSpPr>
          <p:nvPr>
            <p:ph type="ctrTitle"/>
          </p:nvPr>
        </p:nvSpPr>
        <p:spPr>
          <a:xfrm>
            <a:off x="762000" y="1752600"/>
            <a:ext cx="7772400" cy="1981200"/>
          </a:xfrm>
        </p:spPr>
        <p:txBody>
          <a:bodyPr/>
          <a:lstStyle/>
          <a:p>
            <a:r>
              <a:rPr lang="en-US" b="1" dirty="0" smtClean="0"/>
              <a:t>Personal Account of Trauma </a:t>
            </a:r>
            <a:br>
              <a:rPr lang="en-US" b="1" dirty="0" smtClean="0"/>
            </a:br>
            <a:r>
              <a:rPr lang="en-US" b="1" dirty="0" smtClean="0"/>
              <a:t>and Adverse </a:t>
            </a:r>
            <a:br>
              <a:rPr lang="en-US" b="1" dirty="0" smtClean="0"/>
            </a:br>
            <a:r>
              <a:rPr lang="en-US" b="1" dirty="0" smtClean="0"/>
              <a:t>Childhood Experiences</a:t>
            </a:r>
            <a:endParaRPr lang="en-US" dirty="0" smtClean="0"/>
          </a:p>
        </p:txBody>
      </p:sp>
      <p:sp>
        <p:nvSpPr>
          <p:cNvPr id="20" name="Subtitle 13"/>
          <p:cNvSpPr>
            <a:spLocks noGrp="1"/>
          </p:cNvSpPr>
          <p:nvPr>
            <p:ph type="subTitle" idx="1"/>
          </p:nvPr>
        </p:nvSpPr>
        <p:spPr>
          <a:xfrm>
            <a:off x="1371600" y="3886200"/>
            <a:ext cx="6400800" cy="1752600"/>
          </a:xfrm>
        </p:spPr>
        <p:txBody>
          <a:bodyPr/>
          <a:lstStyle/>
          <a:p>
            <a:r>
              <a:rPr lang="en-US" sz="4000" dirty="0" smtClean="0">
                <a:solidFill>
                  <a:schemeClr val="tx2"/>
                </a:solidFill>
              </a:rPr>
              <a:t>Eric </a:t>
            </a:r>
            <a:r>
              <a:rPr lang="en-US" sz="4000" dirty="0" err="1" smtClean="0">
                <a:solidFill>
                  <a:schemeClr val="tx2"/>
                </a:solidFill>
              </a:rPr>
              <a:t>Lulow</a:t>
            </a:r>
            <a:endParaRPr lang="en-US" sz="4000" dirty="0" smtClean="0">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Personal Account of Childhood Stressors </a:t>
            </a:r>
            <a:br>
              <a:rPr lang="en-US" sz="3600" b="1" dirty="0" smtClean="0">
                <a:solidFill>
                  <a:schemeClr val="bg1"/>
                </a:solidFill>
              </a:rPr>
            </a:br>
            <a:r>
              <a:rPr lang="en-US" sz="3600" b="1" dirty="0" smtClean="0">
                <a:solidFill>
                  <a:schemeClr val="bg1"/>
                </a:solidFill>
              </a:rPr>
              <a:t>and Impacts</a:t>
            </a:r>
            <a:endParaRPr lang="en-US" sz="3600" b="1" dirty="0">
              <a:solidFill>
                <a:schemeClr val="bg1"/>
              </a:solidFill>
            </a:endParaRPr>
          </a:p>
        </p:txBody>
      </p:sp>
      <p:sp>
        <p:nvSpPr>
          <p:cNvPr id="15" name="Content Placeholder 11"/>
          <p:cNvSpPr>
            <a:spLocks noGrp="1"/>
          </p:cNvSpPr>
          <p:nvPr>
            <p:ph idx="1"/>
          </p:nvPr>
        </p:nvSpPr>
        <p:spPr>
          <a:xfrm>
            <a:off x="457200" y="1524000"/>
            <a:ext cx="8229600" cy="4602163"/>
          </a:xfrm>
        </p:spPr>
        <p:txBody>
          <a:bodyPr/>
          <a:lstStyle/>
          <a:p>
            <a:pPr>
              <a:buClr>
                <a:schemeClr val="tx2"/>
              </a:buClr>
              <a:buFont typeface="Arial" charset="0"/>
              <a:buNone/>
            </a:pPr>
            <a:r>
              <a:rPr lang="en-US" sz="1800" dirty="0" smtClean="0"/>
              <a:t>Eric </a:t>
            </a:r>
            <a:r>
              <a:rPr lang="en-US" sz="1800" dirty="0" err="1" smtClean="0"/>
              <a:t>Lulow’s</a:t>
            </a:r>
            <a:r>
              <a:rPr lang="en-US" sz="1800" dirty="0" smtClean="0"/>
              <a:t> Traumatic and Adverse Life Experiences:</a:t>
            </a:r>
          </a:p>
          <a:p>
            <a:pPr lvl="1">
              <a:spcBef>
                <a:spcPct val="0"/>
              </a:spcBef>
              <a:buClr>
                <a:schemeClr val="tx2"/>
              </a:buClr>
            </a:pPr>
            <a:r>
              <a:rPr lang="en-US" sz="1800" dirty="0" smtClean="0"/>
              <a:t>Witnessed domestic violence 			</a:t>
            </a:r>
          </a:p>
          <a:p>
            <a:pPr lvl="1">
              <a:spcBef>
                <a:spcPct val="0"/>
              </a:spcBef>
              <a:buClr>
                <a:schemeClr val="tx2"/>
              </a:buClr>
            </a:pPr>
            <a:r>
              <a:rPr lang="en-US" sz="1800" dirty="0" smtClean="0"/>
              <a:t>Physical abuse </a:t>
            </a:r>
          </a:p>
          <a:p>
            <a:pPr lvl="1">
              <a:spcBef>
                <a:spcPct val="0"/>
              </a:spcBef>
            </a:pPr>
            <a:r>
              <a:rPr lang="en-US" sz="1800" dirty="0" smtClean="0"/>
              <a:t>Witnessed physical or sexual abuse </a:t>
            </a:r>
          </a:p>
          <a:p>
            <a:pPr lvl="1">
              <a:spcBef>
                <a:spcPct val="0"/>
              </a:spcBef>
            </a:pPr>
            <a:r>
              <a:rPr lang="en-US" sz="1800" dirty="0" smtClean="0"/>
              <a:t>Witnessed community violence </a:t>
            </a:r>
          </a:p>
          <a:p>
            <a:pPr lvl="1">
              <a:spcBef>
                <a:spcPct val="0"/>
              </a:spcBef>
              <a:buClr>
                <a:schemeClr val="tx2"/>
              </a:buClr>
            </a:pPr>
            <a:r>
              <a:rPr lang="en-US" sz="1800" dirty="0" smtClean="0"/>
              <a:t>Impaired caregiver 	</a:t>
            </a:r>
          </a:p>
          <a:p>
            <a:pPr lvl="1">
              <a:spcBef>
                <a:spcPct val="0"/>
              </a:spcBef>
              <a:buClr>
                <a:schemeClr val="tx2"/>
              </a:buClr>
            </a:pPr>
            <a:r>
              <a:rPr lang="en-US" sz="1800" dirty="0" smtClean="0"/>
              <a:t>Neglect 		</a:t>
            </a:r>
          </a:p>
          <a:p>
            <a:pPr lvl="1">
              <a:spcBef>
                <a:spcPct val="0"/>
              </a:spcBef>
              <a:buClr>
                <a:schemeClr val="tx2"/>
              </a:buClr>
            </a:pPr>
            <a:r>
              <a:rPr lang="en-US" sz="1800" dirty="0" smtClean="0"/>
              <a:t>Placement in foster care 	</a:t>
            </a:r>
          </a:p>
          <a:p>
            <a:pPr lvl="1">
              <a:spcBef>
                <a:spcPct val="0"/>
              </a:spcBef>
              <a:buClr>
                <a:schemeClr val="tx2"/>
              </a:buClr>
            </a:pPr>
            <a:r>
              <a:rPr lang="en-US" sz="1800" dirty="0" smtClean="0"/>
              <a:t>Exposure to drug use or criminal activity in home</a:t>
            </a:r>
          </a:p>
          <a:p>
            <a:pPr lvl="1">
              <a:spcBef>
                <a:spcPct val="0"/>
              </a:spcBef>
              <a:buClr>
                <a:schemeClr val="tx2"/>
              </a:buClr>
            </a:pPr>
            <a:r>
              <a:rPr lang="en-US" sz="1800" dirty="0" smtClean="0"/>
              <a:t>Emotional abuse 	</a:t>
            </a:r>
          </a:p>
          <a:p>
            <a:pPr lvl="1">
              <a:spcBef>
                <a:spcPct val="0"/>
              </a:spcBef>
              <a:buClr>
                <a:schemeClr val="tx2"/>
              </a:buClr>
            </a:pPr>
            <a:r>
              <a:rPr lang="en-US" sz="1800" dirty="0" smtClean="0"/>
              <a:t>Incarcerated family member </a:t>
            </a:r>
          </a:p>
          <a:p>
            <a:pPr lvl="1">
              <a:spcBef>
                <a:spcPct val="0"/>
              </a:spcBef>
              <a:buClr>
                <a:schemeClr val="tx2"/>
              </a:buClr>
            </a:pPr>
            <a:r>
              <a:rPr lang="en-US" sz="1800" dirty="0" smtClean="0"/>
              <a:t>Homelessness </a:t>
            </a:r>
          </a:p>
          <a:p>
            <a:pPr lvl="1">
              <a:buClr>
                <a:schemeClr val="tx2"/>
              </a:buClr>
            </a:pPr>
            <a:endParaRPr lang="en-US" sz="1800" dirty="0" smtClean="0"/>
          </a:p>
          <a:p>
            <a:pPr>
              <a:spcBef>
                <a:spcPct val="0"/>
              </a:spcBef>
              <a:buClr>
                <a:schemeClr val="tx2"/>
              </a:buClr>
              <a:buFont typeface="Arial" charset="0"/>
              <a:buNone/>
            </a:pPr>
            <a:r>
              <a:rPr lang="en-US" sz="1800" i="1" dirty="0" smtClean="0"/>
              <a:t>“I was dealing with all of these trauma stressors while trying to develop appropriate relationships with friends and family, find/maintain housing and employment, and attend school.”  				</a:t>
            </a:r>
          </a:p>
          <a:p>
            <a:pPr>
              <a:lnSpc>
                <a:spcPct val="110000"/>
              </a:lnSpc>
              <a:spcBef>
                <a:spcPct val="0"/>
              </a:spcBef>
              <a:buClr>
                <a:schemeClr val="tx2"/>
              </a:buClr>
              <a:buFont typeface="Arial" charset="0"/>
              <a:buNone/>
            </a:pPr>
            <a:r>
              <a:rPr lang="en-US" sz="1800" i="1" dirty="0" smtClean="0"/>
              <a:t>						       </a:t>
            </a:r>
            <a:r>
              <a:rPr lang="en-US" sz="1800" dirty="0" smtClean="0"/>
              <a:t>- Eric </a:t>
            </a:r>
            <a:r>
              <a:rPr lang="en-US" sz="1800" dirty="0" err="1" smtClean="0"/>
              <a:t>Lulow</a:t>
            </a:r>
            <a:endParaRPr lang="en-US"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2813"/>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Trauma Informed Method of  Engagement (T.I.M.E.)</a:t>
            </a:r>
            <a:endParaRPr lang="en-US" sz="3600" b="1" dirty="0">
              <a:solidFill>
                <a:schemeClr val="bg1"/>
              </a:solidFill>
            </a:endParaRPr>
          </a:p>
        </p:txBody>
      </p:sp>
      <p:graphicFrame>
        <p:nvGraphicFramePr>
          <p:cNvPr id="14" name="Content Placeholder 3" descr="This graphic shows a circle split into four quadrants, Reflection, Relationship, Support, and Preparation. The Reflection quadrant has three bullet points: process/debrief, assess trauma triggers, and develop personal and professional skills. The Relationship quadrant is explained as: establish trust and rapport, identify trauma triggers, and develop a safety plan. The Preparation quadrant has three associated bullet points: provide standard training, target the task, and practice new skills. The Support quadrant is explained as: meets logistical needs, assess strengths, needs, and situation, and check in. This figure was developed by D. Cady and Eric Lulow and is distributed by the Georgetown University National Technical Assistance Center for Children’s Mental Health."/>
          <p:cNvGraphicFramePr>
            <a:graphicFrameLocks noGrp="1"/>
          </p:cNvGraphicFramePr>
          <p:nvPr>
            <p:ph idx="1"/>
          </p:nvPr>
        </p:nvGraphicFramePr>
        <p:xfrm>
          <a:off x="457200" y="1600200"/>
          <a:ext cx="7924800" cy="4394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3" name="Rectangle 14"/>
          <p:cNvSpPr>
            <a:spLocks noChangeArrowheads="1"/>
          </p:cNvSpPr>
          <p:nvPr/>
        </p:nvSpPr>
        <p:spPr bwMode="auto">
          <a:xfrm>
            <a:off x="152400" y="6172200"/>
            <a:ext cx="80010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700">
                <a:latin typeface="Calibri" pitchFamily="34" charset="0"/>
              </a:rPr>
              <a:t>© Georgetown University National Technical Assistance Center for Children’s Mental         Health. Cady, D &amp; Lulow, 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2"/>
          <p:cNvSpPr>
            <a:spLocks noGrp="1"/>
          </p:cNvSpPr>
          <p:nvPr>
            <p:ph type="ctrTitle"/>
          </p:nvPr>
        </p:nvSpPr>
        <p:spPr>
          <a:xfrm>
            <a:off x="685800" y="1676400"/>
            <a:ext cx="7772400" cy="2079625"/>
          </a:xfrm>
        </p:spPr>
        <p:txBody>
          <a:bodyPr/>
          <a:lstStyle/>
          <a:p>
            <a:r>
              <a:rPr lang="en-US" b="1" dirty="0" smtClean="0"/>
              <a:t>Building Capacity of Providers to Identify and Appropriately </a:t>
            </a:r>
            <a:br>
              <a:rPr lang="en-US" b="1" dirty="0" smtClean="0"/>
            </a:br>
            <a:r>
              <a:rPr lang="en-US" b="1" dirty="0" smtClean="0"/>
              <a:t>Treat Youth who are Victims</a:t>
            </a:r>
            <a:endParaRPr lang="en-US" dirty="0" smtClean="0"/>
          </a:p>
        </p:txBody>
      </p:sp>
      <p:sp>
        <p:nvSpPr>
          <p:cNvPr id="30" name="Subtitle 14"/>
          <p:cNvSpPr>
            <a:spLocks noGrp="1"/>
          </p:cNvSpPr>
          <p:nvPr>
            <p:ph type="subTitle" idx="1"/>
          </p:nvPr>
        </p:nvSpPr>
        <p:spPr>
          <a:xfrm>
            <a:off x="1371600" y="3886200"/>
            <a:ext cx="6400800" cy="1752600"/>
          </a:xfrm>
        </p:spPr>
        <p:txBody>
          <a:bodyPr/>
          <a:lstStyle/>
          <a:p>
            <a:r>
              <a:rPr lang="en-US" sz="3600" dirty="0" smtClean="0">
                <a:solidFill>
                  <a:schemeClr val="tx2"/>
                </a:solidFill>
              </a:rPr>
              <a:t>Julia Silva</a:t>
            </a:r>
            <a:endParaRPr lang="en-US" sz="3600" dirty="0" smtClean="0">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143000"/>
          </a:xfrm>
          <a:solidFill>
            <a:srgbClr val="000066"/>
          </a:solidFill>
        </p:spPr>
        <p:txBody>
          <a:bodyPr/>
          <a:lstStyle/>
          <a:p>
            <a:pPr eaLnBrk="1" hangingPunct="1"/>
            <a:r>
              <a:rPr lang="en-US" sz="3200" b="1" smtClean="0">
                <a:solidFill>
                  <a:schemeClr val="bg1"/>
                </a:solidFill>
              </a:rPr>
              <a:t>Victimized Children and Youth</a:t>
            </a:r>
            <a:endParaRPr lang="en-US" sz="3600" b="1" smtClean="0">
              <a:solidFill>
                <a:schemeClr val="bg1"/>
              </a:solidFill>
            </a:endParaRPr>
          </a:p>
        </p:txBody>
      </p:sp>
      <p:sp>
        <p:nvSpPr>
          <p:cNvPr id="16" name="Content Placeholder 11"/>
          <p:cNvSpPr>
            <a:spLocks noGrp="1"/>
          </p:cNvSpPr>
          <p:nvPr>
            <p:ph idx="1"/>
          </p:nvPr>
        </p:nvSpPr>
        <p:spPr>
          <a:xfrm>
            <a:off x="457200" y="1524000"/>
            <a:ext cx="8229600" cy="4876800"/>
          </a:xfrm>
        </p:spPr>
        <p:txBody>
          <a:bodyPr/>
          <a:lstStyle/>
          <a:p>
            <a:r>
              <a:rPr lang="en-US" sz="2400" b="1" dirty="0" smtClean="0"/>
              <a:t>What they need:</a:t>
            </a:r>
          </a:p>
          <a:p>
            <a:pPr marL="800100" lvl="1" indent="-342900">
              <a:buFont typeface="Arial" charset="0"/>
              <a:buChar char="•"/>
            </a:pPr>
            <a:r>
              <a:rPr lang="en-US" sz="2400" b="1" dirty="0" smtClean="0"/>
              <a:t>Help to Heal: </a:t>
            </a:r>
            <a:r>
              <a:rPr lang="en-US" sz="2400" dirty="0" smtClean="0"/>
              <a:t>be able to talk about the trauma on their own ways, have a sense that others believe them, that they are valued.</a:t>
            </a:r>
          </a:p>
          <a:p>
            <a:pPr marL="800100" lvl="1" indent="-342900">
              <a:buFont typeface="Arial" charset="0"/>
              <a:buChar char="•"/>
            </a:pPr>
            <a:r>
              <a:rPr lang="en-US" sz="2400" b="1" dirty="0" smtClean="0"/>
              <a:t>Help to Build Resilience:</a:t>
            </a:r>
            <a:r>
              <a:rPr lang="en-US" sz="2400" dirty="0" smtClean="0"/>
              <a:t> the capacity to bounce back and adapt.</a:t>
            </a:r>
          </a:p>
          <a:p>
            <a:pPr marL="800100" lvl="1" indent="-342900">
              <a:buFont typeface="Arial" charset="0"/>
              <a:buChar char="•"/>
            </a:pPr>
            <a:endParaRPr lang="en-US" sz="2400" dirty="0" smtClean="0"/>
          </a:p>
          <a:p>
            <a:r>
              <a:rPr lang="en-US" sz="2400" b="1" dirty="0" smtClean="0"/>
              <a:t>Can help by providing access to organizations and providers that adopt: </a:t>
            </a:r>
          </a:p>
          <a:p>
            <a:pPr marL="800100" lvl="1" indent="-342900">
              <a:buFont typeface="Arial" charset="0"/>
              <a:buChar char="•"/>
            </a:pPr>
            <a:r>
              <a:rPr lang="en-US" sz="2400" dirty="0" smtClean="0"/>
              <a:t>Scientifically-supported assessment tools for trauma symptoms and impact; and </a:t>
            </a:r>
          </a:p>
          <a:p>
            <a:pPr marL="800100" lvl="1" indent="-342900">
              <a:buFont typeface="Arial" charset="0"/>
              <a:buChar char="•"/>
            </a:pPr>
            <a:r>
              <a:rPr lang="en-US" sz="2400" dirty="0" smtClean="0"/>
              <a:t>Effective trauma-focused evidence-based treatments.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143000"/>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The Effective </a:t>
            </a:r>
            <a:r>
              <a:rPr lang="en-US" sz="3600" b="1" dirty="0">
                <a:solidFill>
                  <a:schemeClr val="bg1"/>
                </a:solidFill>
              </a:rPr>
              <a:t>Providers for Child Victims of Violence Program (The EP </a:t>
            </a:r>
            <a:r>
              <a:rPr lang="en-US" sz="3600" b="1" dirty="0" smtClean="0">
                <a:solidFill>
                  <a:schemeClr val="bg1"/>
                </a:solidFill>
              </a:rPr>
              <a:t>Program)</a:t>
            </a:r>
            <a:endParaRPr lang="en-US" sz="3600" b="1" dirty="0">
              <a:solidFill>
                <a:schemeClr val="bg1"/>
              </a:solidFill>
            </a:endParaRPr>
          </a:p>
        </p:txBody>
      </p:sp>
      <p:sp>
        <p:nvSpPr>
          <p:cNvPr id="16" name="Content Placeholder 11"/>
          <p:cNvSpPr>
            <a:spLocks noGrp="1"/>
          </p:cNvSpPr>
          <p:nvPr>
            <p:ph idx="1"/>
          </p:nvPr>
        </p:nvSpPr>
        <p:spPr>
          <a:xfrm>
            <a:off x="457200" y="1524000"/>
            <a:ext cx="8229600" cy="4800600"/>
          </a:xfrm>
        </p:spPr>
        <p:txBody>
          <a:bodyPr/>
          <a:lstStyle/>
          <a:p>
            <a:pPr>
              <a:spcBef>
                <a:spcPct val="0"/>
              </a:spcBef>
            </a:pPr>
            <a:r>
              <a:rPr lang="en-US" sz="1800" dirty="0" smtClean="0"/>
              <a:t>A training program to increase the number of organizations and mental health and allied professionals informed about and prepared to adopt scientifically-supported assessment tools and family-centered, culturally sensitive, evidence-based treatments for children and youth who are victims of violence. </a:t>
            </a:r>
          </a:p>
          <a:p>
            <a:endParaRPr lang="en-US" sz="1800" dirty="0" smtClean="0"/>
          </a:p>
          <a:p>
            <a:r>
              <a:rPr lang="en-US" sz="1800" b="1" dirty="0" smtClean="0"/>
              <a:t>The EP Program Principles: </a:t>
            </a:r>
            <a:r>
              <a:rPr lang="en-US" sz="1800" dirty="0" smtClean="0"/>
              <a:t>Effective trauma-focused treatments</a:t>
            </a:r>
          </a:p>
          <a:p>
            <a:pPr marL="800100" lvl="1" indent="-342900">
              <a:buFont typeface="Arial" charset="0"/>
              <a:buChar char="•"/>
            </a:pPr>
            <a:r>
              <a:rPr lang="en-US" sz="1800" dirty="0" smtClean="0"/>
              <a:t>Involve families/caregivers because they are central to treatment regardless of the child’s age.</a:t>
            </a:r>
          </a:p>
          <a:p>
            <a:pPr marL="800100" lvl="1" indent="-342900">
              <a:buFont typeface="Arial" charset="0"/>
              <a:buChar char="•"/>
            </a:pPr>
            <a:r>
              <a:rPr lang="en-US" sz="1800" dirty="0" smtClean="0"/>
              <a:t>Use evidence-based treatments because they were tested and we know they work.</a:t>
            </a:r>
          </a:p>
          <a:p>
            <a:pPr marL="800100" lvl="1" indent="-342900">
              <a:buFont typeface="Arial" charset="0"/>
              <a:buChar char="•"/>
            </a:pPr>
            <a:r>
              <a:rPr lang="en-US" sz="1800" dirty="0" smtClean="0"/>
              <a:t>Are provided by culturally competent providers because children and families come from diverse backgrounds.</a:t>
            </a:r>
          </a:p>
          <a:p>
            <a:pPr marL="800100" lvl="1" indent="-342900">
              <a:buFont typeface="Arial" charset="0"/>
              <a:buChar char="•"/>
            </a:pPr>
            <a:r>
              <a:rPr lang="en-US" sz="1800" dirty="0" smtClean="0"/>
              <a:t>Are based on collaboration among professionals and systems of care because violence is too complex for one field and one system to tackle.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457200" y="274638"/>
            <a:ext cx="8229600" cy="944562"/>
          </a:xfrm>
          <a:solidFill>
            <a:srgbClr val="000066"/>
          </a:solidFill>
        </p:spPr>
        <p:txBody>
          <a:bodyPr/>
          <a:lstStyle/>
          <a:p>
            <a:pPr eaLnBrk="1" hangingPunct="1"/>
            <a:r>
              <a:rPr lang="en-US" sz="3600" b="1" smtClean="0">
                <a:solidFill>
                  <a:schemeClr val="bg1"/>
                </a:solidFill>
              </a:rPr>
              <a:t>Expert Panel</a:t>
            </a:r>
          </a:p>
        </p:txBody>
      </p:sp>
      <p:sp>
        <p:nvSpPr>
          <p:cNvPr id="3076" name="Content Placeholder 13"/>
          <p:cNvSpPr>
            <a:spLocks noGrp="1"/>
          </p:cNvSpPr>
          <p:nvPr>
            <p:ph idx="1"/>
          </p:nvPr>
        </p:nvSpPr>
        <p:spPr>
          <a:xfrm>
            <a:off x="457200" y="1371600"/>
            <a:ext cx="8229600" cy="4953000"/>
          </a:xfrm>
        </p:spPr>
        <p:txBody>
          <a:bodyPr/>
          <a:lstStyle/>
          <a:p>
            <a:pPr>
              <a:buClr>
                <a:schemeClr val="tx2"/>
              </a:buClr>
            </a:pPr>
            <a:r>
              <a:rPr lang="en-US" sz="2400" smtClean="0"/>
              <a:t>Dr. Sarah Oberlander (Facilitator)</a:t>
            </a:r>
          </a:p>
          <a:p>
            <a:pPr lvl="1">
              <a:buClr>
                <a:schemeClr val="tx2"/>
              </a:buClr>
            </a:pPr>
            <a:r>
              <a:rPr lang="en-US" sz="2000" smtClean="0"/>
              <a:t>Social Science Analyst, U.S. Department of Health and Human Services</a:t>
            </a:r>
          </a:p>
          <a:p>
            <a:pPr>
              <a:buClr>
                <a:schemeClr val="tx2"/>
              </a:buClr>
            </a:pPr>
            <a:endParaRPr lang="en-US" sz="1000" smtClean="0"/>
          </a:p>
          <a:p>
            <a:pPr>
              <a:buClr>
                <a:schemeClr val="tx2"/>
              </a:buClr>
            </a:pPr>
            <a:r>
              <a:rPr lang="en-US" sz="2400" smtClean="0"/>
              <a:t>Dr. Bradley Stolbach</a:t>
            </a:r>
          </a:p>
          <a:p>
            <a:pPr lvl="1">
              <a:buClr>
                <a:schemeClr val="tx2"/>
              </a:buClr>
            </a:pPr>
            <a:r>
              <a:rPr lang="en-US" sz="2000" smtClean="0"/>
              <a:t>Director, La Rabida Children’s Hospital Chicago Child Trauma Center; Associate Professor of Clinical Pediatrics, The University of Chicago Pritzker School of Medicine</a:t>
            </a:r>
          </a:p>
          <a:p>
            <a:pPr lvl="1">
              <a:buClr>
                <a:schemeClr val="tx2"/>
              </a:buClr>
            </a:pPr>
            <a:endParaRPr lang="en-US" sz="1000" smtClean="0"/>
          </a:p>
          <a:p>
            <a:pPr>
              <a:buClr>
                <a:schemeClr val="tx2"/>
              </a:buClr>
            </a:pPr>
            <a:r>
              <a:rPr lang="en-US" sz="2400" smtClean="0"/>
              <a:t>Eric Lulow</a:t>
            </a:r>
          </a:p>
          <a:p>
            <a:pPr lvl="1">
              <a:buClr>
                <a:schemeClr val="tx2"/>
              </a:buClr>
            </a:pPr>
            <a:r>
              <a:rPr lang="en-US" sz="2000" smtClean="0"/>
              <a:t>Youth Involvement Associate, National Federation of Families for Children's Mental Health</a:t>
            </a:r>
          </a:p>
          <a:p>
            <a:pPr lvl="1">
              <a:buClr>
                <a:schemeClr val="tx2"/>
              </a:buClr>
            </a:pPr>
            <a:endParaRPr lang="en-US" sz="600" smtClean="0"/>
          </a:p>
          <a:p>
            <a:pPr>
              <a:buClr>
                <a:schemeClr val="tx2"/>
              </a:buClr>
            </a:pPr>
            <a:r>
              <a:rPr lang="en-US" sz="2400" smtClean="0"/>
              <a:t>Julia Silva</a:t>
            </a:r>
          </a:p>
          <a:p>
            <a:pPr lvl="1">
              <a:buClr>
                <a:schemeClr val="tx2"/>
              </a:buClr>
            </a:pPr>
            <a:r>
              <a:rPr lang="en-US" sz="2000" smtClean="0"/>
              <a:t>Director, Violence Prevention Office,                                                      American Psychological Association</a:t>
            </a:r>
            <a:endParaRPr lang="en-US" sz="16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457200" y="274638"/>
            <a:ext cx="8229600" cy="1143000"/>
          </a:xfrm>
          <a:solidFill>
            <a:srgbClr val="000066"/>
          </a:solidFill>
        </p:spPr>
        <p:txBody>
          <a:bodyPr/>
          <a:lstStyle/>
          <a:p>
            <a:pPr eaLnBrk="1" hangingPunct="1"/>
            <a:r>
              <a:rPr lang="en-US" sz="3600" b="1" smtClean="0">
                <a:solidFill>
                  <a:schemeClr val="bg1"/>
                </a:solidFill>
              </a:rPr>
              <a:t>The EP Program Rationale</a:t>
            </a:r>
          </a:p>
        </p:txBody>
      </p:sp>
      <p:sp>
        <p:nvSpPr>
          <p:cNvPr id="17" name="Content Placeholder 11"/>
          <p:cNvSpPr>
            <a:spLocks noGrp="1"/>
          </p:cNvSpPr>
          <p:nvPr>
            <p:ph idx="1"/>
          </p:nvPr>
        </p:nvSpPr>
        <p:spPr>
          <a:xfrm>
            <a:off x="457200" y="1600200"/>
            <a:ext cx="8229600" cy="4525963"/>
          </a:xfrm>
        </p:spPr>
        <p:txBody>
          <a:bodyPr/>
          <a:lstStyle/>
          <a:p>
            <a:pPr algn="ctr"/>
            <a:r>
              <a:rPr lang="en-US" b="1" dirty="0" smtClean="0"/>
              <a:t>Effective treatments help:</a:t>
            </a:r>
          </a:p>
          <a:p>
            <a:pPr algn="ctr"/>
            <a:r>
              <a:rPr lang="en-US" dirty="0" smtClean="0"/>
              <a:t>Organizations increase productivity</a:t>
            </a:r>
          </a:p>
          <a:p>
            <a:pPr algn="ctr"/>
            <a:r>
              <a:rPr lang="en-US" dirty="0" smtClean="0"/>
              <a:t>Professionals accomplish their mission</a:t>
            </a:r>
          </a:p>
          <a:p>
            <a:pPr algn="ctr"/>
            <a:endParaRPr lang="en-US" dirty="0" smtClean="0"/>
          </a:p>
          <a:p>
            <a:pPr algn="ctr"/>
            <a:endParaRPr lang="en-US" dirty="0" smtClean="0"/>
          </a:p>
          <a:p>
            <a:pPr algn="ctr"/>
            <a:endParaRPr lang="en-US" dirty="0" smtClean="0"/>
          </a:p>
          <a:p>
            <a:endParaRPr lang="en-US" dirty="0" smtClean="0"/>
          </a:p>
        </p:txBody>
      </p:sp>
      <p:sp>
        <p:nvSpPr>
          <p:cNvPr id="18" name="Down Arrow 17" descr="blue arrow pointing down"/>
          <p:cNvSpPr/>
          <p:nvPr/>
        </p:nvSpPr>
        <p:spPr>
          <a:xfrm>
            <a:off x="3851275" y="3633788"/>
            <a:ext cx="1482725" cy="1114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2" name="Rectangle 1"/>
          <p:cNvSpPr/>
          <p:nvPr/>
        </p:nvSpPr>
        <p:spPr>
          <a:xfrm>
            <a:off x="1433512" y="5029200"/>
            <a:ext cx="6318250" cy="584775"/>
          </a:xfrm>
          <a:prstGeom prst="rect">
            <a:avLst/>
          </a:prstGeom>
        </p:spPr>
        <p:txBody>
          <a:bodyPr wrap="square">
            <a:spAutoFit/>
          </a:bodyPr>
          <a:lstStyle/>
          <a:p>
            <a:pPr marL="342900" lvl="0" indent="-342900" algn="ctr" eaLnBrk="0" hangingPunct="0">
              <a:spcBef>
                <a:spcPct val="20000"/>
              </a:spcBef>
              <a:buFont typeface="Arial" charset="0"/>
              <a:buChar char="•"/>
            </a:pPr>
            <a:r>
              <a:rPr lang="en-US" sz="3200" dirty="0">
                <a:solidFill>
                  <a:prstClr val="black"/>
                </a:solidFill>
                <a:latin typeface="Calibri"/>
              </a:rPr>
              <a:t>Decrease re-victimization rate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143000"/>
          </a:xfrm>
          <a:solidFill>
            <a:srgbClr val="000066"/>
          </a:solidFill>
        </p:spPr>
        <p:txBody>
          <a:bodyPr/>
          <a:lstStyle/>
          <a:p>
            <a:pPr eaLnBrk="1" hangingPunct="1"/>
            <a:r>
              <a:rPr lang="en-US" sz="3600" b="1" smtClean="0">
                <a:solidFill>
                  <a:schemeClr val="bg1"/>
                </a:solidFill>
              </a:rPr>
              <a:t>The EP Program Model</a:t>
            </a:r>
          </a:p>
        </p:txBody>
      </p:sp>
      <p:sp>
        <p:nvSpPr>
          <p:cNvPr id="16" name="Content Placeholder 11"/>
          <p:cNvSpPr>
            <a:spLocks noGrp="1"/>
          </p:cNvSpPr>
          <p:nvPr>
            <p:ph idx="1"/>
          </p:nvPr>
        </p:nvSpPr>
        <p:spPr>
          <a:xfrm>
            <a:off x="457200" y="1600200"/>
            <a:ext cx="8229600" cy="4525963"/>
          </a:xfrm>
        </p:spPr>
        <p:txBody>
          <a:bodyPr/>
          <a:lstStyle/>
          <a:p>
            <a:r>
              <a:rPr lang="en-US" sz="2400" dirty="0" smtClean="0"/>
              <a:t>Two-day workshops to train trainers to conduct 1-day community workshops. The curriculum addresses: </a:t>
            </a:r>
          </a:p>
          <a:p>
            <a:r>
              <a:rPr lang="en-US" sz="2400" dirty="0" smtClean="0"/>
              <a:t>Impact of exposure to violence on children and youth.</a:t>
            </a:r>
          </a:p>
          <a:p>
            <a:r>
              <a:rPr lang="en-US" sz="2400" dirty="0" smtClean="0"/>
              <a:t>Review of six trauma-focused assessment tools.</a:t>
            </a:r>
          </a:p>
          <a:p>
            <a:r>
              <a:rPr lang="en-US" sz="2400" dirty="0" smtClean="0"/>
              <a:t>Review of five trauma-focused evidence-based treatment models.</a:t>
            </a:r>
          </a:p>
          <a:p>
            <a:r>
              <a:rPr lang="en-US" sz="2400" dirty="0" smtClean="0"/>
              <a:t>The role of culture on victimization and treatment.</a:t>
            </a:r>
          </a:p>
          <a:p>
            <a:r>
              <a:rPr lang="en-US" sz="2400" dirty="0" smtClean="0"/>
              <a:t>A family-centered collaborative approach to treatment.</a:t>
            </a:r>
          </a:p>
          <a:p>
            <a:endParaRPr lang="en-US" sz="2400" dirty="0" smtClean="0"/>
          </a:p>
          <a:p>
            <a:r>
              <a:rPr lang="en-US" sz="2400" dirty="0" smtClean="0"/>
              <a:t>For more information, visit: </a:t>
            </a:r>
            <a:r>
              <a:rPr lang="en-US" sz="2400" dirty="0" smtClean="0">
                <a:hlinkClick r:id="rId3" tooltip="American Psychological Association's Effective Providers for Child Victims of Violence"/>
              </a:rPr>
              <a:t>www.apa.org/pi/prevent-violence/programs/child-victims.aspx</a:t>
            </a:r>
            <a:endParaRPr 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a:solidFill>
            <a:srgbClr val="000066"/>
          </a:solidFill>
        </p:spPr>
        <p:txBody>
          <a:bodyPr/>
          <a:lstStyle/>
          <a:p>
            <a:pPr eaLnBrk="1" hangingPunct="1"/>
            <a:r>
              <a:rPr lang="en-US" sz="3600" b="1" smtClean="0">
                <a:solidFill>
                  <a:schemeClr val="bg1"/>
                </a:solidFill>
              </a:rPr>
              <a:t>Additional Information</a:t>
            </a:r>
          </a:p>
        </p:txBody>
      </p:sp>
      <p:sp>
        <p:nvSpPr>
          <p:cNvPr id="15" name="Content Placeholder 11"/>
          <p:cNvSpPr>
            <a:spLocks noGrp="1"/>
          </p:cNvSpPr>
          <p:nvPr>
            <p:ph idx="1"/>
          </p:nvPr>
        </p:nvSpPr>
        <p:spPr>
          <a:xfrm>
            <a:off x="457200" y="1524000"/>
            <a:ext cx="8229600" cy="4800600"/>
          </a:xfrm>
        </p:spPr>
        <p:txBody>
          <a:bodyPr/>
          <a:lstStyle/>
          <a:p>
            <a:pPr>
              <a:spcBef>
                <a:spcPct val="0"/>
              </a:spcBef>
            </a:pPr>
            <a:r>
              <a:rPr lang="en-US" sz="1800" dirty="0" smtClean="0"/>
              <a:t>Division of Violence Prevention, Centers for Disease Control and Prevention</a:t>
            </a:r>
          </a:p>
          <a:p>
            <a:pPr>
              <a:spcBef>
                <a:spcPct val="0"/>
              </a:spcBef>
            </a:pPr>
            <a:r>
              <a:rPr lang="en-US" sz="1800" dirty="0" smtClean="0"/>
              <a:t>	</a:t>
            </a:r>
            <a:r>
              <a:rPr lang="en-US" sz="1800" dirty="0" smtClean="0">
                <a:hlinkClick r:id="rId3" tooltip="Division of Violence Prevention, Centers for Disease Control and Prevention"/>
              </a:rPr>
              <a:t>http://www.cdc.gov/ViolencePrevention/index.html</a:t>
            </a:r>
            <a:endParaRPr lang="en-US" sz="1800" dirty="0" smtClean="0"/>
          </a:p>
          <a:p>
            <a:pPr>
              <a:spcBef>
                <a:spcPct val="0"/>
              </a:spcBef>
            </a:pPr>
            <a:endParaRPr lang="en-US" sz="1800" dirty="0" smtClean="0"/>
          </a:p>
          <a:p>
            <a:pPr>
              <a:spcBef>
                <a:spcPct val="0"/>
              </a:spcBef>
            </a:pPr>
            <a:r>
              <a:rPr lang="en-US" sz="1800" dirty="0" smtClean="0"/>
              <a:t>National Child Traumatic Stress Network</a:t>
            </a:r>
          </a:p>
          <a:p>
            <a:pPr>
              <a:spcBef>
                <a:spcPct val="0"/>
              </a:spcBef>
            </a:pPr>
            <a:r>
              <a:rPr lang="en-US" sz="1800" dirty="0" smtClean="0"/>
              <a:t>	</a:t>
            </a:r>
            <a:r>
              <a:rPr lang="en-US" sz="1800" dirty="0" smtClean="0">
                <a:hlinkClick r:id="rId4" tooltip="National Child Traumatic Stress Network's website"/>
              </a:rPr>
              <a:t>http://www.nctsnet.org/</a:t>
            </a:r>
            <a:endParaRPr lang="en-US" sz="1800" dirty="0" smtClean="0"/>
          </a:p>
          <a:p>
            <a:pPr>
              <a:spcBef>
                <a:spcPct val="0"/>
              </a:spcBef>
            </a:pPr>
            <a:endParaRPr lang="en-US" sz="1800" dirty="0" smtClean="0"/>
          </a:p>
          <a:p>
            <a:pPr>
              <a:spcBef>
                <a:spcPct val="0"/>
              </a:spcBef>
            </a:pPr>
            <a:r>
              <a:rPr lang="en-US" sz="1800" dirty="0" smtClean="0"/>
              <a:t>National Federation of Families for Children's Mental Health </a:t>
            </a:r>
          </a:p>
          <a:p>
            <a:pPr>
              <a:spcBef>
                <a:spcPct val="0"/>
              </a:spcBef>
            </a:pPr>
            <a:r>
              <a:rPr lang="en-US" sz="1800" dirty="0" smtClean="0"/>
              <a:t>	</a:t>
            </a:r>
            <a:r>
              <a:rPr lang="en-US" sz="1800" dirty="0" smtClean="0">
                <a:hlinkClick r:id="rId5" tooltip="National Federation of Families for Children's Mental Health"/>
              </a:rPr>
              <a:t>http://ffcmh.org/</a:t>
            </a:r>
            <a:endParaRPr lang="en-US" sz="1800" dirty="0" smtClean="0"/>
          </a:p>
          <a:p>
            <a:pPr>
              <a:spcBef>
                <a:spcPct val="0"/>
              </a:spcBef>
            </a:pPr>
            <a:endParaRPr lang="en-US" sz="1800" dirty="0" smtClean="0"/>
          </a:p>
          <a:p>
            <a:pPr>
              <a:spcBef>
                <a:spcPct val="0"/>
              </a:spcBef>
            </a:pPr>
            <a:r>
              <a:rPr lang="en-US" sz="1800" dirty="0" smtClean="0"/>
              <a:t>American Psychological Association </a:t>
            </a:r>
          </a:p>
          <a:p>
            <a:pPr>
              <a:spcBef>
                <a:spcPct val="0"/>
              </a:spcBef>
            </a:pPr>
            <a:r>
              <a:rPr lang="en-US" sz="1800" dirty="0" smtClean="0"/>
              <a:t>	</a:t>
            </a:r>
            <a:r>
              <a:rPr lang="en-US" sz="1800" dirty="0" smtClean="0">
                <a:hlinkClick r:id="rId6" tooltip="American Psychological Association's Effective Providers for Child Victims of Violence"/>
              </a:rPr>
              <a:t>http://www.apa.org/pi/prevent-violence/index.aspx</a:t>
            </a:r>
            <a:endParaRPr lang="en-US" sz="1800" dirty="0" smtClean="0"/>
          </a:p>
          <a:p>
            <a:pPr>
              <a:spcBef>
                <a:spcPct val="0"/>
              </a:spcBef>
            </a:pPr>
            <a:endParaRPr lang="en-US" sz="1800" dirty="0" smtClean="0"/>
          </a:p>
          <a:p>
            <a:pPr>
              <a:spcBef>
                <a:spcPct val="0"/>
              </a:spcBef>
            </a:pPr>
            <a:endParaRPr lang="en-US" sz="1800" dirty="0" smtClean="0"/>
          </a:p>
          <a:p>
            <a:pPr>
              <a:spcBef>
                <a:spcPct val="0"/>
              </a:spcBef>
            </a:pPr>
            <a:r>
              <a:rPr lang="en-US" sz="1800" dirty="0" smtClean="0"/>
              <a:t>The findings and conclusions in this presentation are those of the authors and do not necessarily represent the official position of the Centers for Disease Control and Prevention, National Child Traumatic Stress Network, National Federation of Families for Children’s Mental Health, and the American Psychological Association.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ctrTitle" idx="4294967295"/>
          </p:nvPr>
        </p:nvSpPr>
        <p:spPr>
          <a:xfrm>
            <a:off x="0" y="2339975"/>
            <a:ext cx="9144000" cy="1927225"/>
          </a:xfrm>
        </p:spPr>
        <p:txBody>
          <a:bodyPr/>
          <a:lstStyle/>
          <a:p>
            <a:pPr eaLnBrk="1" hangingPunct="1"/>
            <a:r>
              <a:rPr lang="en-US" sz="4500" b="1" dirty="0" smtClean="0">
                <a:solidFill>
                  <a:schemeClr val="tx2"/>
                </a:solidFill>
              </a:rPr>
              <a:t>Discussion</a:t>
            </a:r>
            <a:endParaRPr lang="en-US" sz="4500" dirty="0" smtClean="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2"/>
          <p:cNvSpPr>
            <a:spLocks noGrp="1"/>
          </p:cNvSpPr>
          <p:nvPr>
            <p:ph type="ctrTitle"/>
          </p:nvPr>
        </p:nvSpPr>
        <p:spPr>
          <a:xfrm>
            <a:off x="685800" y="1371600"/>
            <a:ext cx="7772400" cy="1470025"/>
          </a:xfrm>
        </p:spPr>
        <p:txBody>
          <a:bodyPr/>
          <a:lstStyle/>
          <a:p>
            <a:r>
              <a:rPr lang="en-US" b="1" smtClean="0"/>
              <a:t>Trauma and Adverse Childhood Experiences</a:t>
            </a:r>
            <a:endParaRPr lang="en-US" smtClean="0"/>
          </a:p>
        </p:txBody>
      </p:sp>
      <p:sp>
        <p:nvSpPr>
          <p:cNvPr id="17" name="Subtitle 14"/>
          <p:cNvSpPr>
            <a:spLocks noGrp="1"/>
          </p:cNvSpPr>
          <p:nvPr>
            <p:ph type="subTitle" idx="1"/>
          </p:nvPr>
        </p:nvSpPr>
        <p:spPr>
          <a:xfrm>
            <a:off x="1371600" y="3886200"/>
            <a:ext cx="6400800" cy="1752600"/>
          </a:xfrm>
        </p:spPr>
        <p:txBody>
          <a:bodyPr/>
          <a:lstStyle/>
          <a:p>
            <a:r>
              <a:rPr lang="en-US" smtClean="0">
                <a:solidFill>
                  <a:schemeClr val="tx2"/>
                </a:solidFill>
              </a:rPr>
              <a:t>Dr. Bradley Stolbach</a:t>
            </a:r>
            <a:endParaRPr lang="en-US" smtClean="0">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020762"/>
          </a:xfrm>
          <a:solidFill>
            <a:srgbClr val="000066"/>
          </a:solidFill>
        </p:spPr>
        <p:txBody>
          <a:bodyPr/>
          <a:lstStyle/>
          <a:p>
            <a:pPr eaLnBrk="1" hangingPunct="1"/>
            <a:r>
              <a:rPr lang="en-US" sz="3200" b="1" dirty="0" smtClean="0">
                <a:solidFill>
                  <a:schemeClr val="bg1"/>
                </a:solidFill>
              </a:rPr>
              <a:t>Traumatic Stressors in </a:t>
            </a:r>
            <a:br>
              <a:rPr lang="en-US" sz="3200" b="1" dirty="0" smtClean="0">
                <a:solidFill>
                  <a:schemeClr val="bg1"/>
                </a:solidFill>
              </a:rPr>
            </a:br>
            <a:r>
              <a:rPr lang="en-US" sz="3200" b="1" dirty="0" smtClean="0">
                <a:solidFill>
                  <a:schemeClr val="bg1"/>
                </a:solidFill>
              </a:rPr>
              <a:t>Chicago Child Trauma Center Clients</a:t>
            </a:r>
          </a:p>
        </p:txBody>
      </p:sp>
      <p:sp>
        <p:nvSpPr>
          <p:cNvPr id="16" name="Content Placeholder 12"/>
          <p:cNvSpPr>
            <a:spLocks noGrp="1"/>
          </p:cNvSpPr>
          <p:nvPr>
            <p:ph idx="1"/>
          </p:nvPr>
        </p:nvSpPr>
        <p:spPr>
          <a:xfrm>
            <a:off x="457200" y="1447800"/>
            <a:ext cx="8229600" cy="5029200"/>
          </a:xfrm>
        </p:spPr>
        <p:txBody>
          <a:bodyPr/>
          <a:lstStyle/>
          <a:p>
            <a:r>
              <a:rPr lang="en-US" sz="1800" dirty="0" smtClean="0"/>
              <a:t>Sexual abuse 						55%</a:t>
            </a:r>
          </a:p>
          <a:p>
            <a:r>
              <a:rPr lang="en-US" sz="1800" dirty="0" smtClean="0"/>
              <a:t>Witnessed domestic violence 				39%</a:t>
            </a:r>
          </a:p>
          <a:p>
            <a:r>
              <a:rPr lang="en-US" sz="1800" dirty="0" smtClean="0"/>
              <a:t>Physical abuse 						27%</a:t>
            </a:r>
          </a:p>
          <a:p>
            <a:r>
              <a:rPr lang="en-US" sz="1800" dirty="0" smtClean="0"/>
              <a:t>Traumatic loss 						26%</a:t>
            </a:r>
          </a:p>
          <a:p>
            <a:r>
              <a:rPr lang="en-US" sz="1800" dirty="0" smtClean="0"/>
              <a:t>Witnessed physical or sexual abuse 			26%</a:t>
            </a:r>
          </a:p>
          <a:p>
            <a:r>
              <a:rPr lang="en-US" sz="1800" dirty="0" smtClean="0"/>
              <a:t>Witnessed community violence 				19%</a:t>
            </a:r>
          </a:p>
          <a:p>
            <a:r>
              <a:rPr lang="en-US" sz="1800" dirty="0" smtClean="0"/>
              <a:t>Motor vehicle accident 					13%</a:t>
            </a:r>
          </a:p>
          <a:p>
            <a:r>
              <a:rPr lang="en-US" sz="1800" dirty="0" smtClean="0"/>
              <a:t>Other medical trauma (other than burns) 			12%</a:t>
            </a:r>
          </a:p>
          <a:p>
            <a:r>
              <a:rPr lang="en-US" sz="1800" dirty="0" smtClean="0"/>
              <a:t>Victim of </a:t>
            </a:r>
            <a:r>
              <a:rPr lang="en-US" sz="1800" dirty="0" err="1" smtClean="0"/>
              <a:t>extrafamilial</a:t>
            </a:r>
            <a:r>
              <a:rPr lang="en-US" sz="1800" dirty="0" smtClean="0"/>
              <a:t> violent crime 			7%</a:t>
            </a:r>
          </a:p>
          <a:p>
            <a:r>
              <a:rPr lang="en-US" sz="1800" dirty="0" smtClean="0"/>
              <a:t>Burns 							7%</a:t>
            </a:r>
          </a:p>
          <a:p>
            <a:r>
              <a:rPr lang="en-US" sz="1800" dirty="0" smtClean="0"/>
              <a:t>Fire 								7%</a:t>
            </a:r>
          </a:p>
          <a:p>
            <a:r>
              <a:rPr lang="en-US" sz="1800" dirty="0" smtClean="0"/>
              <a:t>Witnessed homicide 					5%</a:t>
            </a:r>
          </a:p>
          <a:p>
            <a:r>
              <a:rPr lang="en-US" sz="1800" dirty="0" smtClean="0"/>
              <a:t>Other (e.g., dog attack, school violence, abduction, torture, witnessing serious injury,  hurricane)  </a:t>
            </a:r>
          </a:p>
          <a:p>
            <a:r>
              <a:rPr lang="en-US" sz="1800" dirty="0" smtClean="0"/>
              <a:t>      </a:t>
            </a:r>
            <a:r>
              <a:rPr lang="en-US" sz="1800" i="1" dirty="0" smtClean="0"/>
              <a:t>Source: </a:t>
            </a:r>
            <a:r>
              <a:rPr lang="en-US" sz="1800" i="1" dirty="0" err="1" smtClean="0"/>
              <a:t>Stolbach</a:t>
            </a:r>
            <a:r>
              <a:rPr lang="en-US" sz="1800" i="1" dirty="0" smtClean="0"/>
              <a:t> et al., 2009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020762"/>
          </a:xfrm>
          <a:solidFill>
            <a:srgbClr val="000066"/>
          </a:solidFill>
        </p:spPr>
        <p:txBody>
          <a:bodyPr/>
          <a:lstStyle/>
          <a:p>
            <a:pPr eaLnBrk="1" hangingPunct="1"/>
            <a:r>
              <a:rPr lang="en-US" sz="3200" b="1" dirty="0" smtClean="0">
                <a:solidFill>
                  <a:schemeClr val="bg1"/>
                </a:solidFill>
              </a:rPr>
              <a:t>Other Adverse Experiences in</a:t>
            </a:r>
            <a:br>
              <a:rPr lang="en-US" sz="3200" b="1" dirty="0" smtClean="0">
                <a:solidFill>
                  <a:schemeClr val="bg1"/>
                </a:solidFill>
              </a:rPr>
            </a:br>
            <a:r>
              <a:rPr lang="en-US" sz="3200" b="1" dirty="0" smtClean="0">
                <a:solidFill>
                  <a:schemeClr val="bg1"/>
                </a:solidFill>
              </a:rPr>
              <a:t>Chicago Child Trauma Center Clients</a:t>
            </a:r>
          </a:p>
        </p:txBody>
      </p:sp>
      <p:sp>
        <p:nvSpPr>
          <p:cNvPr id="16" name="Content Placeholder 10"/>
          <p:cNvSpPr>
            <a:spLocks noGrp="1"/>
          </p:cNvSpPr>
          <p:nvPr>
            <p:ph idx="1"/>
          </p:nvPr>
        </p:nvSpPr>
        <p:spPr>
          <a:xfrm>
            <a:off x="457200" y="1447800"/>
            <a:ext cx="8229600" cy="4678363"/>
          </a:xfrm>
        </p:spPr>
        <p:txBody>
          <a:bodyPr/>
          <a:lstStyle/>
          <a:p>
            <a:pPr>
              <a:buClr>
                <a:schemeClr val="tx2"/>
              </a:buClr>
            </a:pPr>
            <a:r>
              <a:rPr lang="en-US" sz="1800" dirty="0" smtClean="0"/>
              <a:t>Impaired caregiver 						54%</a:t>
            </a:r>
          </a:p>
          <a:p>
            <a:pPr>
              <a:buClr>
                <a:schemeClr val="tx2"/>
              </a:buClr>
            </a:pPr>
            <a:r>
              <a:rPr lang="en-US" sz="1800" dirty="0" smtClean="0"/>
              <a:t>Neglect 							37%</a:t>
            </a:r>
          </a:p>
          <a:p>
            <a:pPr>
              <a:buClr>
                <a:schemeClr val="tx2"/>
              </a:buClr>
            </a:pPr>
            <a:r>
              <a:rPr lang="en-US" sz="1800" dirty="0" smtClean="0"/>
              <a:t>Placement in foster care 					30%</a:t>
            </a:r>
          </a:p>
          <a:p>
            <a:pPr>
              <a:buClr>
                <a:schemeClr val="tx2"/>
              </a:buClr>
            </a:pPr>
            <a:r>
              <a:rPr lang="en-US" sz="1800" dirty="0" smtClean="0"/>
              <a:t>Death of significant other (not TL) 				26%</a:t>
            </a:r>
          </a:p>
          <a:p>
            <a:pPr>
              <a:buClr>
                <a:schemeClr val="tx2"/>
              </a:buClr>
            </a:pPr>
            <a:r>
              <a:rPr lang="en-US" sz="1800" dirty="0" smtClean="0"/>
              <a:t>Unresolved trauma history in caregiver 			24%</a:t>
            </a:r>
          </a:p>
          <a:p>
            <a:pPr>
              <a:buClr>
                <a:schemeClr val="tx2"/>
              </a:buClr>
            </a:pPr>
            <a:r>
              <a:rPr lang="en-US" sz="1800" dirty="0" smtClean="0"/>
              <a:t>Exposure to drug use or criminal activity in home		23%</a:t>
            </a:r>
          </a:p>
          <a:p>
            <a:pPr>
              <a:buClr>
                <a:schemeClr val="tx2"/>
              </a:buClr>
            </a:pPr>
            <a:r>
              <a:rPr lang="en-US" sz="1800" dirty="0" smtClean="0"/>
              <a:t>Emotional abuse 						22%</a:t>
            </a:r>
          </a:p>
          <a:p>
            <a:pPr>
              <a:buClr>
                <a:schemeClr val="tx2"/>
              </a:buClr>
            </a:pPr>
            <a:r>
              <a:rPr lang="en-US" sz="1800" dirty="0" smtClean="0"/>
              <a:t>Exposure to prostitution or other developmentally                  inappropriate sexual behavior in home 			18%</a:t>
            </a:r>
          </a:p>
          <a:p>
            <a:pPr>
              <a:buClr>
                <a:schemeClr val="tx2"/>
              </a:buClr>
            </a:pPr>
            <a:r>
              <a:rPr lang="en-US" sz="1800" dirty="0" smtClean="0"/>
              <a:t>Substitute care (not foster care) 				17%</a:t>
            </a:r>
          </a:p>
          <a:p>
            <a:pPr>
              <a:buClr>
                <a:schemeClr val="tx2"/>
              </a:buClr>
            </a:pPr>
            <a:r>
              <a:rPr lang="en-US" sz="1800" dirty="0" smtClean="0"/>
              <a:t>Incarcerated family member 				16%</a:t>
            </a:r>
          </a:p>
          <a:p>
            <a:pPr>
              <a:buClr>
                <a:schemeClr val="tx2"/>
              </a:buClr>
            </a:pPr>
            <a:r>
              <a:rPr lang="en-US" sz="1800" dirty="0" smtClean="0"/>
              <a:t>Homelessness 						7%</a:t>
            </a:r>
          </a:p>
          <a:p>
            <a:pPr algn="r">
              <a:buClr>
                <a:schemeClr val="tx2"/>
              </a:buClr>
              <a:buFont typeface="Arial" charset="0"/>
              <a:buNone/>
            </a:pPr>
            <a:endParaRPr lang="en-US" sz="1800" i="1" dirty="0" smtClean="0"/>
          </a:p>
          <a:p>
            <a:pPr>
              <a:buClr>
                <a:schemeClr val="tx2"/>
              </a:buClr>
              <a:buFont typeface="Arial" charset="0"/>
              <a:buNone/>
            </a:pPr>
            <a:r>
              <a:rPr lang="en-US" sz="1800" i="1" dirty="0" smtClean="0"/>
              <a:t>       Source: </a:t>
            </a:r>
            <a:r>
              <a:rPr lang="en-US" sz="1800" i="1" dirty="0" err="1" smtClean="0"/>
              <a:t>Stolbach</a:t>
            </a:r>
            <a:r>
              <a:rPr lang="en-US" sz="1800" i="1" dirty="0" smtClean="0"/>
              <a:t> et al., 2009</a:t>
            </a:r>
            <a:endParaRPr 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020762"/>
          </a:xfrm>
          <a:solidFill>
            <a:srgbClr val="000066"/>
          </a:solidFill>
        </p:spPr>
        <p:txBody>
          <a:bodyPr/>
          <a:lstStyle/>
          <a:p>
            <a:pPr eaLnBrk="1" hangingPunct="1"/>
            <a:r>
              <a:rPr lang="en-US" sz="3600" b="1" dirty="0" smtClean="0">
                <a:solidFill>
                  <a:schemeClr val="bg1"/>
                </a:solidFill>
              </a:rPr>
              <a:t>What is Complex Trauma?</a:t>
            </a:r>
          </a:p>
        </p:txBody>
      </p:sp>
      <p:sp>
        <p:nvSpPr>
          <p:cNvPr id="15" name="Content Placeholder 12"/>
          <p:cNvSpPr>
            <a:spLocks noGrp="1"/>
          </p:cNvSpPr>
          <p:nvPr>
            <p:ph idx="1"/>
          </p:nvPr>
        </p:nvSpPr>
        <p:spPr>
          <a:xfrm>
            <a:off x="457200" y="1447800"/>
            <a:ext cx="8229600" cy="5029200"/>
          </a:xfrm>
        </p:spPr>
        <p:txBody>
          <a:bodyPr/>
          <a:lstStyle/>
          <a:p>
            <a:pPr marL="236538" indent="-236538">
              <a:buClr>
                <a:schemeClr val="tx2"/>
              </a:buClr>
            </a:pPr>
            <a:r>
              <a:rPr lang="en-US" sz="2000" dirty="0" smtClean="0"/>
              <a:t>Exposure to multiple forms of violence and other potentially traumatic stressors in the context of attachment behavioral systems that are unable to provide protection, care, and comfort.</a:t>
            </a:r>
          </a:p>
          <a:p>
            <a:pPr marL="236538" indent="-236538">
              <a:buClr>
                <a:schemeClr val="tx2"/>
              </a:buClr>
            </a:pPr>
            <a:endParaRPr lang="en-US" sz="2000" dirty="0" smtClean="0"/>
          </a:p>
          <a:p>
            <a:pPr marL="236538" indent="-236538">
              <a:buClr>
                <a:schemeClr val="tx2"/>
              </a:buClr>
            </a:pPr>
            <a:r>
              <a:rPr lang="en-US" sz="2000" dirty="0" smtClean="0"/>
              <a:t>Focus on cumulative trauma and the developmental context in which exposure occurs rather than on discrete episodes.</a:t>
            </a:r>
          </a:p>
          <a:p>
            <a:pPr marL="236538" indent="-236538">
              <a:buClr>
                <a:schemeClr val="tx2"/>
              </a:buClr>
            </a:pPr>
            <a:endParaRPr lang="en-US" sz="2000" dirty="0" smtClean="0"/>
          </a:p>
          <a:p>
            <a:pPr marL="236538" indent="-236538">
              <a:buClr>
                <a:schemeClr val="tx2"/>
              </a:buClr>
            </a:pPr>
            <a:r>
              <a:rPr lang="en-US" sz="2000" dirty="0" smtClean="0"/>
              <a:t>Individuals with a trauma history rarely experience only a single traumatic event.</a:t>
            </a:r>
          </a:p>
          <a:p>
            <a:pPr marL="693738" lvl="1" indent="-236538">
              <a:buClr>
                <a:schemeClr val="tx2"/>
              </a:buClr>
              <a:buFont typeface="Arial" charset="0"/>
              <a:buChar char="•"/>
            </a:pPr>
            <a:r>
              <a:rPr lang="en-US" sz="2000" dirty="0" smtClean="0"/>
              <a:t>Nearly 40% had experienced two or more types of direct victimization in the past year (</a:t>
            </a:r>
            <a:r>
              <a:rPr lang="en-US" sz="2000" dirty="0" err="1" smtClean="0"/>
              <a:t>Finkelhor</a:t>
            </a:r>
            <a:r>
              <a:rPr lang="en-US" sz="2000" dirty="0" smtClean="0"/>
              <a:t> et al., 2009).</a:t>
            </a:r>
          </a:p>
          <a:p>
            <a:pPr marL="693738" lvl="1" indent="-236538">
              <a:buClr>
                <a:schemeClr val="tx2"/>
              </a:buClr>
              <a:buFont typeface="Arial" charset="0"/>
              <a:buChar char="•"/>
            </a:pPr>
            <a:r>
              <a:rPr lang="en-US" sz="2000" dirty="0" smtClean="0"/>
              <a:t>Fewer than 24% had experienced only one type of trauma or adverse childhood experience; over 40% had experienced 4 or more (NCTSN Core Data Set, 2012).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020762"/>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Proposed Developmental Trauma Disorder Criterion A:</a:t>
            </a:r>
            <a:endParaRPr lang="en-US" sz="3600" b="1" dirty="0">
              <a:solidFill>
                <a:schemeClr val="bg1"/>
              </a:solidFill>
            </a:endParaRPr>
          </a:p>
        </p:txBody>
      </p:sp>
      <p:sp>
        <p:nvSpPr>
          <p:cNvPr id="15" name="Content Placeholder 12"/>
          <p:cNvSpPr>
            <a:spLocks noGrp="1"/>
          </p:cNvSpPr>
          <p:nvPr>
            <p:ph idx="1"/>
          </p:nvPr>
        </p:nvSpPr>
        <p:spPr>
          <a:xfrm>
            <a:off x="457200" y="1600200"/>
            <a:ext cx="8229600" cy="4525963"/>
          </a:xfrm>
        </p:spPr>
        <p:txBody>
          <a:bodyPr/>
          <a:lstStyle/>
          <a:p>
            <a:r>
              <a:rPr lang="en-US" sz="2600" dirty="0" smtClean="0"/>
              <a:t>A. Exposure. The child or adolescent has experienced or witnessed multiple or prolonged adverse events over a period of at least one year beginning in childhood or early adolescence, including:</a:t>
            </a:r>
          </a:p>
          <a:p>
            <a:pPr lvl="1"/>
            <a:endParaRPr lang="en-US" sz="2000" dirty="0" smtClean="0"/>
          </a:p>
          <a:p>
            <a:pPr lvl="1"/>
            <a:r>
              <a:rPr lang="en-US" sz="2200" dirty="0" smtClean="0"/>
              <a:t>A. 1. Direct experience or witnessing of repeated and severe episodes of interpersonal violence; and</a:t>
            </a:r>
          </a:p>
          <a:p>
            <a:pPr lvl="1"/>
            <a:endParaRPr lang="en-US" sz="1600" dirty="0" smtClean="0"/>
          </a:p>
          <a:p>
            <a:pPr lvl="1"/>
            <a:r>
              <a:rPr lang="en-US" sz="2200" dirty="0" smtClean="0"/>
              <a:t>A. 2. Significant disruptions of protective caregiving as the result of repeated changes in primary caregiver; repeated separation from the primary caregiver; or exposure to severe and persistent emotional abuse.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a:solidFill>
            <a:srgbClr val="000066"/>
          </a:solidFill>
        </p:spPr>
        <p:txBody>
          <a:bodyPr/>
          <a:lstStyle/>
          <a:p>
            <a:pPr eaLnBrk="1" hangingPunct="1"/>
            <a:r>
              <a:rPr lang="en-US" sz="3600" b="1" smtClean="0">
                <a:solidFill>
                  <a:schemeClr val="bg1"/>
                </a:solidFill>
              </a:rPr>
              <a:t>Attachment Behavioral System</a:t>
            </a:r>
          </a:p>
        </p:txBody>
      </p:sp>
      <p:sp>
        <p:nvSpPr>
          <p:cNvPr id="15" name="Content Placeholder 12"/>
          <p:cNvSpPr>
            <a:spLocks noGrp="1"/>
          </p:cNvSpPr>
          <p:nvPr>
            <p:ph idx="1"/>
          </p:nvPr>
        </p:nvSpPr>
        <p:spPr>
          <a:xfrm>
            <a:off x="457200" y="1600200"/>
            <a:ext cx="8229600" cy="4525963"/>
          </a:xfrm>
        </p:spPr>
        <p:txBody>
          <a:bodyPr/>
          <a:lstStyle/>
          <a:p>
            <a:pPr marL="344488" indent="-344488">
              <a:buFontTx/>
              <a:buChar char="•"/>
            </a:pPr>
            <a:r>
              <a:rPr lang="en-US" sz="2000" dirty="0" smtClean="0"/>
              <a:t>Attachment: an evolved behavioral system that functions to promote the protection and safety of the attached person.</a:t>
            </a:r>
          </a:p>
          <a:p>
            <a:pPr marL="344488" indent="-344488">
              <a:buFontTx/>
              <a:buChar char="•"/>
            </a:pPr>
            <a:endParaRPr lang="en-US" sz="2000" dirty="0" smtClean="0"/>
          </a:p>
          <a:p>
            <a:pPr marL="344488" indent="-344488">
              <a:buFontTx/>
              <a:buChar char="•"/>
            </a:pPr>
            <a:r>
              <a:rPr lang="en-US" sz="2000" dirty="0" smtClean="0"/>
              <a:t>Attachment system is activated strongly by internal and external stressors or threats.</a:t>
            </a:r>
          </a:p>
          <a:p>
            <a:pPr marL="344488" indent="-344488">
              <a:buFontTx/>
              <a:buChar char="•"/>
            </a:pPr>
            <a:endParaRPr lang="en-US" sz="2000" dirty="0" smtClean="0"/>
          </a:p>
          <a:p>
            <a:pPr marL="344488" indent="-344488">
              <a:buFontTx/>
              <a:buChar char="•"/>
            </a:pPr>
            <a:r>
              <a:rPr lang="en-US" sz="2000" dirty="0" smtClean="0"/>
              <a:t>It is through healthy attachment (i.e., a behavioral system that effectively protects and comforts the infant or child) that a child develops the capacity for emotional and behavioral self-regulation, as well as a coherent self.</a:t>
            </a:r>
          </a:p>
          <a:p>
            <a:pPr marL="344488" indent="-344488">
              <a:buFontTx/>
              <a:buChar char="•"/>
            </a:pPr>
            <a:endParaRPr lang="en-US" sz="2000" dirty="0" smtClean="0"/>
          </a:p>
          <a:p>
            <a:pPr marL="344488" indent="-344488">
              <a:buFontTx/>
              <a:buChar char="•"/>
            </a:pPr>
            <a:r>
              <a:rPr lang="en-US" sz="2000" dirty="0" smtClean="0"/>
              <a:t>These developmental capacities shape the way that individuals experience and respond to trauma.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a:solidFill>
            <a:srgbClr val="000066"/>
          </a:solidFill>
        </p:spPr>
        <p:txBody>
          <a:bodyPr rtlCol="0">
            <a:normAutofit fontScale="90000"/>
          </a:bodyPr>
          <a:lstStyle/>
          <a:p>
            <a:pPr eaLnBrk="1" fontAlgn="auto" hangingPunct="1">
              <a:spcAft>
                <a:spcPts val="0"/>
              </a:spcAft>
              <a:defRPr/>
            </a:pPr>
            <a:r>
              <a:rPr lang="en-US" sz="3600" b="1" dirty="0" smtClean="0">
                <a:solidFill>
                  <a:schemeClr val="bg1"/>
                </a:solidFill>
              </a:rPr>
              <a:t>Some Basic Assumptions About             Psychological </a:t>
            </a:r>
            <a:r>
              <a:rPr lang="en-US" sz="3600" b="1" dirty="0" err="1" smtClean="0">
                <a:solidFill>
                  <a:schemeClr val="bg1"/>
                </a:solidFill>
              </a:rPr>
              <a:t>Traumatization</a:t>
            </a:r>
            <a:endParaRPr lang="en-US" sz="3600" b="1" dirty="0">
              <a:solidFill>
                <a:schemeClr val="bg1"/>
              </a:solidFill>
            </a:endParaRPr>
          </a:p>
        </p:txBody>
      </p:sp>
      <p:sp>
        <p:nvSpPr>
          <p:cNvPr id="15" name="Content Placeholder 11"/>
          <p:cNvSpPr>
            <a:spLocks noGrp="1"/>
          </p:cNvSpPr>
          <p:nvPr>
            <p:ph idx="1"/>
          </p:nvPr>
        </p:nvSpPr>
        <p:spPr>
          <a:xfrm>
            <a:off x="457200" y="1600200"/>
            <a:ext cx="8229600" cy="4525963"/>
          </a:xfrm>
        </p:spPr>
        <p:txBody>
          <a:bodyPr/>
          <a:lstStyle/>
          <a:p>
            <a:r>
              <a:rPr lang="en-US" sz="2000" dirty="0" smtClean="0"/>
              <a:t>Traumatic experiences are those which overwhelm an individual’s capacity to integrate experience in the normal way (e.g., Putnam, 1985).</a:t>
            </a:r>
          </a:p>
          <a:p>
            <a:endParaRPr lang="en-US" sz="2000" dirty="0" smtClean="0"/>
          </a:p>
          <a:p>
            <a:r>
              <a:rPr lang="en-US" sz="2000" dirty="0" smtClean="0"/>
              <a:t>Following exposure to trauma, if integration does not occur, traumatic experience(s) are split off and an individual alternates between functioning as if the trauma is still occurring and functioning as if the trauma never occurred (e.g., </a:t>
            </a:r>
            <a:r>
              <a:rPr lang="en-US" sz="2000" dirty="0" err="1" smtClean="0"/>
              <a:t>Nijenhuis</a:t>
            </a:r>
            <a:r>
              <a:rPr lang="en-US" sz="2000" dirty="0" smtClean="0"/>
              <a:t> et al., 2004).</a:t>
            </a:r>
          </a:p>
          <a:p>
            <a:endParaRPr lang="en-US" sz="2000" dirty="0" smtClean="0"/>
          </a:p>
          <a:p>
            <a:r>
              <a:rPr lang="en-US" sz="2000" dirty="0" smtClean="0"/>
              <a:t>Although traumatic memories and associations remain inaccessible to consciousness much of the time, they have the power to shape an individual’s daily functioning and behavior (e.g., Allen, 1993).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1598</TotalTime>
  <Words>1343</Words>
  <Application>Microsoft Office PowerPoint</Application>
  <PresentationFormat>On-screen Show (4:3)</PresentationFormat>
  <Paragraphs>229</Paragraphs>
  <Slides>23</Slides>
  <Notes>23</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Office Theme</vt:lpstr>
      <vt:lpstr>Custom Design</vt:lpstr>
      <vt:lpstr>1_Custom Design</vt:lpstr>
      <vt:lpstr>Young People Who Experience Trauma: Identifying Strategies to Promote Resilience and Reduce Future Perpetration of Violence</vt:lpstr>
      <vt:lpstr>Expert Panel</vt:lpstr>
      <vt:lpstr>Trauma and Adverse Childhood Experiences</vt:lpstr>
      <vt:lpstr>Traumatic Stressors in  Chicago Child Trauma Center Clients</vt:lpstr>
      <vt:lpstr>Other Adverse Experiences in Chicago Child Trauma Center Clients</vt:lpstr>
      <vt:lpstr>What is Complex Trauma?</vt:lpstr>
      <vt:lpstr>Proposed Developmental Trauma Disorder Criterion A:</vt:lpstr>
      <vt:lpstr>Attachment Behavioral System</vt:lpstr>
      <vt:lpstr>Some Basic Assumptions About             Psychological Traumatization</vt:lpstr>
      <vt:lpstr>Key Developmental Capacities Affected by Complex Trauma</vt:lpstr>
      <vt:lpstr>Example: “Marie Therese”</vt:lpstr>
      <vt:lpstr>Trauma History Timeline: “Marie Therese”</vt:lpstr>
      <vt:lpstr>Why Prevention is Critical: Trauma and Adverse Life Events of Incarcerated Girls (n=10)</vt:lpstr>
      <vt:lpstr>Personal Account of Trauma  and Adverse  Childhood Experiences</vt:lpstr>
      <vt:lpstr>Personal Account of Childhood Stressors  and Impacts</vt:lpstr>
      <vt:lpstr>Trauma Informed Method of  Engagement (T.I.M.E.)</vt:lpstr>
      <vt:lpstr>Building Capacity of Providers to Identify and Appropriately  Treat Youth who are Victims</vt:lpstr>
      <vt:lpstr>Victimized Children and Youth</vt:lpstr>
      <vt:lpstr>The Effective Providers for Child Victims of Violence Program (The EP Program)</vt:lpstr>
      <vt:lpstr>The EP Program Rationale</vt:lpstr>
      <vt:lpstr>The EP Program Model</vt:lpstr>
      <vt:lpstr>Additional Information</vt:lpstr>
      <vt:lpstr>Discussion</vt:lpstr>
    </vt:vector>
  </TitlesOfParts>
  <Company>DOJ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whiteela</dc:creator>
  <cp:lastModifiedBy>Scott</cp:lastModifiedBy>
  <cp:revision>181</cp:revision>
  <dcterms:created xsi:type="dcterms:W3CDTF">2011-05-18T15:49:13Z</dcterms:created>
  <dcterms:modified xsi:type="dcterms:W3CDTF">2012-05-03T13:57:47Z</dcterms:modified>
</cp:coreProperties>
</file>